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sldIdLst>
    <p:sldId id="256" r:id="rId2"/>
    <p:sldId id="257" r:id="rId3"/>
    <p:sldId id="273" r:id="rId4"/>
    <p:sldId id="275" r:id="rId5"/>
    <p:sldId id="272" r:id="rId6"/>
    <p:sldId id="276" r:id="rId7"/>
    <p:sldId id="277" r:id="rId8"/>
    <p:sldId id="280" r:id="rId9"/>
    <p:sldId id="281" r:id="rId10"/>
    <p:sldId id="282" r:id="rId11"/>
    <p:sldId id="283" r:id="rId12"/>
    <p:sldId id="284" r:id="rId13"/>
    <p:sldId id="285" r:id="rId14"/>
    <p:sldId id="286" r:id="rId15"/>
    <p:sldId id="287" r:id="rId16"/>
    <p:sldId id="288" r:id="rId17"/>
    <p:sldId id="313" r:id="rId18"/>
    <p:sldId id="315" r:id="rId19"/>
    <p:sldId id="316" r:id="rId20"/>
    <p:sldId id="317" r:id="rId21"/>
    <p:sldId id="319" r:id="rId22"/>
    <p:sldId id="320" r:id="rId23"/>
    <p:sldId id="289" r:id="rId24"/>
    <p:sldId id="290" r:id="rId25"/>
    <p:sldId id="291" r:id="rId26"/>
    <p:sldId id="292" r:id="rId27"/>
    <p:sldId id="293"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294" r:id="rId45"/>
    <p:sldId id="295" r:id="rId46"/>
    <p:sldId id="296" r:id="rId47"/>
    <p:sldId id="274" r:id="rId48"/>
    <p:sldId id="271" r:id="rId49"/>
    <p:sldId id="25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FF30"/>
    <a:srgbClr val="F96300"/>
    <a:srgbClr val="DFF547"/>
    <a:srgbClr val="05F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5D1EA67-DE1B-9940-9D66-0E927A871B28}"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25CD-CD6C-8D4E-A699-B4A1436806E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1EA67-DE1B-9940-9D66-0E927A871B28}"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525CD-CD6C-8D4E-A699-B4A1436806E6}"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5D1EA67-DE1B-9940-9D66-0E927A871B28}"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25CD-CD6C-8D4E-A699-B4A1436806E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5D1EA67-DE1B-9940-9D66-0E927A871B28}"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25CD-CD6C-8D4E-A699-B4A1436806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5D1EA67-DE1B-9940-9D66-0E927A871B28}"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25CD-CD6C-8D4E-A699-B4A1436806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5D1EA67-DE1B-9940-9D66-0E927A871B28}"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25CD-CD6C-8D4E-A699-B4A1436806E6}"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1EA67-DE1B-9940-9D66-0E927A871B28}"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25CD-CD6C-8D4E-A699-B4A1436806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5D1EA67-DE1B-9940-9D66-0E927A871B28}"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525CD-CD6C-8D4E-A699-B4A1436806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5D1EA67-DE1B-9940-9D66-0E927A871B28}"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525CD-CD6C-8D4E-A699-B4A1436806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5D1EA67-DE1B-9940-9D66-0E927A871B28}"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525CD-CD6C-8D4E-A699-B4A1436806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1EA67-DE1B-9940-9D66-0E927A871B28}"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525CD-CD6C-8D4E-A699-B4A1436806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1EA67-DE1B-9940-9D66-0E927A871B28}"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525CD-CD6C-8D4E-A699-B4A1436806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5D1EA67-DE1B-9940-9D66-0E927A871B28}" type="datetimeFigureOut">
              <a:rPr lang="en-US" smtClean="0"/>
              <a:t>4/16/2020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E7525CD-CD6C-8D4E-A699-B4A1436806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intranet.gcccd.edu/it/default.html"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20748575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522" y="1108569"/>
            <a:ext cx="8566988" cy="4524315"/>
          </a:xfrm>
          <a:prstGeom prst="rect">
            <a:avLst/>
          </a:prstGeom>
        </p:spPr>
        <p:txBody>
          <a:bodyPr wrap="square">
            <a:spAutoFit/>
          </a:bodyPr>
          <a:lstStyle/>
          <a:p>
            <a:pPr lvl="0"/>
            <a:r>
              <a:rPr lang="en-US" dirty="0" smtClean="0"/>
              <a:t>3. There </a:t>
            </a:r>
            <a:r>
              <a:rPr lang="en-US" dirty="0"/>
              <a:t>is no other vendor that supplies the specialty equipment I need, so why is Purchasing telling me they still need to get quotes</a:t>
            </a:r>
            <a:r>
              <a:rPr lang="en-US" dirty="0" smtClean="0"/>
              <a:t>?</a:t>
            </a:r>
          </a:p>
          <a:p>
            <a:pPr lvl="0"/>
            <a:endParaRPr lang="en-US" dirty="0"/>
          </a:p>
          <a:p>
            <a:pPr marL="285750" indent="-285750">
              <a:buFont typeface="Arial"/>
              <a:buChar char="•"/>
            </a:pPr>
            <a:r>
              <a:rPr lang="en-US" dirty="0"/>
              <a:t>Even if only one vendor says </a:t>
            </a:r>
            <a:r>
              <a:rPr lang="en-US" dirty="0" smtClean="0"/>
              <a:t>that they </a:t>
            </a:r>
            <a:r>
              <a:rPr lang="en-US" dirty="0"/>
              <a:t>can supply the equipment to you, we must check for other vendors and attempt to get quotes from other distributors.  </a:t>
            </a:r>
            <a:endParaRPr lang="en-US" dirty="0" smtClean="0"/>
          </a:p>
          <a:p>
            <a:endParaRPr lang="en-US" dirty="0" smtClean="0"/>
          </a:p>
          <a:p>
            <a:pPr marL="285750" indent="-285750">
              <a:buFont typeface="Arial"/>
              <a:buChar char="•"/>
            </a:pPr>
            <a:r>
              <a:rPr lang="en-US" dirty="0" smtClean="0"/>
              <a:t>Also</a:t>
            </a:r>
            <a:r>
              <a:rPr lang="en-US" dirty="0"/>
              <a:t>, </a:t>
            </a:r>
            <a:r>
              <a:rPr lang="en-US" dirty="0" smtClean="0"/>
              <a:t>it </a:t>
            </a:r>
            <a:r>
              <a:rPr lang="en-US" dirty="0"/>
              <a:t>may be true that one vendor supplies the exact item you want, but as a public agency, we are required to issue specifications with the words “or equal” that allow for other manufacturers to provide similar or like items.  So we are required to get quotes that way as well.  </a:t>
            </a:r>
            <a:endParaRPr lang="en-US" dirty="0" smtClean="0"/>
          </a:p>
          <a:p>
            <a:pPr marL="285750" indent="-285750">
              <a:buFont typeface="Arial"/>
              <a:buChar char="•"/>
            </a:pPr>
            <a:endParaRPr lang="en-US" dirty="0"/>
          </a:p>
          <a:p>
            <a:pPr marL="742950" lvl="1" indent="-285750">
              <a:buFont typeface="Courier New"/>
              <a:buChar char="o"/>
            </a:pPr>
            <a:r>
              <a:rPr lang="en-US" dirty="0" smtClean="0"/>
              <a:t>However</a:t>
            </a:r>
            <a:r>
              <a:rPr lang="en-US" dirty="0"/>
              <a:t>, if we obtain a quote that is </a:t>
            </a:r>
            <a:r>
              <a:rPr lang="en-US" dirty="0" smtClean="0"/>
              <a:t>lower </a:t>
            </a:r>
            <a:r>
              <a:rPr lang="en-US" dirty="0"/>
              <a:t>priced for different equipment, we will come back to the user and ask for a specific justification as to why the other equipment does not meet the specification.  This needs to be very specific information.</a:t>
            </a:r>
          </a:p>
          <a:p>
            <a:pPr lvl="0"/>
            <a:endParaRPr lang="en-US" dirty="0"/>
          </a:p>
        </p:txBody>
      </p:sp>
    </p:spTree>
    <p:extLst>
      <p:ext uri="{BB962C8B-B14F-4D97-AF65-F5344CB8AC3E}">
        <p14:creationId xmlns:p14="http://schemas.microsoft.com/office/powerpoint/2010/main" val="23224508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522" y="1229504"/>
            <a:ext cx="8566988" cy="1477328"/>
          </a:xfrm>
          <a:prstGeom prst="rect">
            <a:avLst/>
          </a:prstGeom>
        </p:spPr>
        <p:txBody>
          <a:bodyPr wrap="square">
            <a:spAutoFit/>
          </a:bodyPr>
          <a:lstStyle/>
          <a:p>
            <a:pPr lvl="0"/>
            <a:r>
              <a:rPr lang="en-US" dirty="0"/>
              <a:t>4</a:t>
            </a:r>
            <a:r>
              <a:rPr lang="en-US" dirty="0" smtClean="0"/>
              <a:t>. Is </a:t>
            </a:r>
            <a:r>
              <a:rPr lang="en-US" dirty="0"/>
              <a:t>it a new vendor to the District</a:t>
            </a:r>
            <a:r>
              <a:rPr lang="en-US" dirty="0" smtClean="0"/>
              <a:t>?</a:t>
            </a:r>
          </a:p>
          <a:p>
            <a:pPr lvl="0"/>
            <a:endParaRPr lang="en-US" dirty="0"/>
          </a:p>
          <a:p>
            <a:pPr marL="285750" indent="-285750">
              <a:buFont typeface="Arial"/>
              <a:buChar char="•"/>
            </a:pPr>
            <a:r>
              <a:rPr lang="en-US" dirty="0"/>
              <a:t>All new vendors must supply a W-9 to the District with all of their business information and their taxpayer identification number and status.</a:t>
            </a:r>
          </a:p>
          <a:p>
            <a:pPr lvl="0"/>
            <a:endParaRPr lang="en-US" dirty="0"/>
          </a:p>
        </p:txBody>
      </p:sp>
      <p:pic>
        <p:nvPicPr>
          <p:cNvPr id="2" name="Picture 1" descr="w9_form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687" y="2706832"/>
            <a:ext cx="6073746" cy="3741013"/>
          </a:xfrm>
          <a:prstGeom prst="rect">
            <a:avLst/>
          </a:prstGeom>
        </p:spPr>
      </p:pic>
    </p:spTree>
    <p:extLst>
      <p:ext uri="{BB962C8B-B14F-4D97-AF65-F5344CB8AC3E}">
        <p14:creationId xmlns:p14="http://schemas.microsoft.com/office/powerpoint/2010/main" val="6061910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522" y="1229504"/>
            <a:ext cx="8566988" cy="2862322"/>
          </a:xfrm>
          <a:prstGeom prst="rect">
            <a:avLst/>
          </a:prstGeom>
        </p:spPr>
        <p:txBody>
          <a:bodyPr wrap="square">
            <a:spAutoFit/>
          </a:bodyPr>
          <a:lstStyle/>
          <a:p>
            <a:pPr lvl="0"/>
            <a:r>
              <a:rPr lang="en-US" dirty="0"/>
              <a:t>5</a:t>
            </a:r>
            <a:r>
              <a:rPr lang="en-US" dirty="0" smtClean="0"/>
              <a:t>. Is </a:t>
            </a:r>
            <a:r>
              <a:rPr lang="en-US" dirty="0"/>
              <a:t>it a professional service that requires a </a:t>
            </a:r>
            <a:r>
              <a:rPr lang="en-US" dirty="0" smtClean="0"/>
              <a:t>contract?</a:t>
            </a:r>
          </a:p>
          <a:p>
            <a:pPr lvl="0"/>
            <a:endParaRPr lang="en-US" dirty="0"/>
          </a:p>
          <a:p>
            <a:pPr marL="285750" indent="-285750">
              <a:buFont typeface="Arial"/>
              <a:buChar char="•"/>
            </a:pPr>
            <a:r>
              <a:rPr lang="en-US" dirty="0"/>
              <a:t>All professional services and any other documents that require a signature on behalf of the District require </a:t>
            </a:r>
            <a:r>
              <a:rPr lang="en-US" dirty="0" smtClean="0"/>
              <a:t>a Service Requisition to </a:t>
            </a:r>
            <a:r>
              <a:rPr lang="en-US" dirty="0"/>
              <a:t>be </a:t>
            </a:r>
            <a:r>
              <a:rPr lang="en-US" dirty="0" smtClean="0"/>
              <a:t>entered into the Workday system.  </a:t>
            </a:r>
          </a:p>
          <a:p>
            <a:pPr marL="285750" indent="-285750">
              <a:buFont typeface="Arial"/>
              <a:buChar char="•"/>
            </a:pPr>
            <a:endParaRPr lang="en-US" dirty="0"/>
          </a:p>
          <a:p>
            <a:pPr marL="285750" indent="-285750">
              <a:buFont typeface="Arial"/>
              <a:buChar char="•"/>
            </a:pPr>
            <a:r>
              <a:rPr lang="en-US" dirty="0" smtClean="0"/>
              <a:t>In addition, </a:t>
            </a:r>
            <a:r>
              <a:rPr lang="en-US" dirty="0"/>
              <a:t>a scope of work with pertinent information such as description of services, dates of services, and lump sum total or hourly rates (as applicable) needs to be </a:t>
            </a:r>
            <a:r>
              <a:rPr lang="en-US" dirty="0" smtClean="0"/>
              <a:t>uploaded to your requisition.</a:t>
            </a:r>
            <a:endParaRPr lang="en-US" dirty="0"/>
          </a:p>
          <a:p>
            <a:pPr lvl="0"/>
            <a:endParaRPr lang="en-US" dirty="0"/>
          </a:p>
        </p:txBody>
      </p:sp>
    </p:spTree>
    <p:extLst>
      <p:ext uri="{BB962C8B-B14F-4D97-AF65-F5344CB8AC3E}">
        <p14:creationId xmlns:p14="http://schemas.microsoft.com/office/powerpoint/2010/main" val="35401235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522" y="705454"/>
            <a:ext cx="8566988" cy="4801314"/>
          </a:xfrm>
          <a:prstGeom prst="rect">
            <a:avLst/>
          </a:prstGeom>
        </p:spPr>
        <p:txBody>
          <a:bodyPr wrap="square">
            <a:spAutoFit/>
          </a:bodyPr>
          <a:lstStyle/>
          <a:p>
            <a:pPr lvl="0"/>
            <a:r>
              <a:rPr lang="en-US" dirty="0" smtClean="0"/>
              <a:t>6. I </a:t>
            </a:r>
            <a:r>
              <a:rPr lang="en-US" dirty="0"/>
              <a:t>entered a PR a week ago and Purchasing hasn’t processed it yet – why not</a:t>
            </a:r>
            <a:r>
              <a:rPr lang="en-US" dirty="0" smtClean="0"/>
              <a:t>?</a:t>
            </a:r>
          </a:p>
          <a:p>
            <a:pPr lvl="0"/>
            <a:endParaRPr lang="en-US" dirty="0"/>
          </a:p>
          <a:p>
            <a:pPr marL="285750" indent="-285750">
              <a:buFont typeface="Arial"/>
              <a:buChar char="•"/>
            </a:pPr>
            <a:r>
              <a:rPr lang="en-US" dirty="0"/>
              <a:t>Check in workflow to see where the requisition is currently and who </a:t>
            </a:r>
            <a:r>
              <a:rPr lang="en-US" dirty="0" smtClean="0"/>
              <a:t>needs </a:t>
            </a:r>
            <a:r>
              <a:rPr lang="en-US" dirty="0"/>
              <a:t>to </a:t>
            </a:r>
            <a:r>
              <a:rPr lang="en-US" dirty="0" smtClean="0"/>
              <a:t>approve it before </a:t>
            </a:r>
            <a:r>
              <a:rPr lang="en-US" dirty="0"/>
              <a:t>Purchasing can process it. </a:t>
            </a:r>
            <a:endParaRPr lang="en-US" dirty="0" smtClean="0"/>
          </a:p>
          <a:p>
            <a:endParaRPr lang="en-US" dirty="0" smtClean="0"/>
          </a:p>
          <a:p>
            <a:pPr marL="742950" lvl="1" indent="-285750">
              <a:buFont typeface="Courier New"/>
              <a:buChar char="o"/>
            </a:pPr>
            <a:r>
              <a:rPr lang="en-US" dirty="0" smtClean="0"/>
              <a:t>There are many people that </a:t>
            </a:r>
            <a:r>
              <a:rPr lang="en-US" dirty="0"/>
              <a:t>electronically approve your requisitions </a:t>
            </a:r>
            <a:r>
              <a:rPr lang="en-US" dirty="0" smtClean="0"/>
              <a:t>in a variety of roles that must route before the PR comes to Purchasing for processing. This </a:t>
            </a:r>
            <a:r>
              <a:rPr lang="en-US" dirty="0"/>
              <a:t>can sometimes take a couple of weeks before the PR is approved at the campus level. </a:t>
            </a:r>
            <a:endParaRPr lang="en-US" dirty="0" smtClean="0"/>
          </a:p>
          <a:p>
            <a:pPr marL="742950" lvl="1" indent="-285750">
              <a:buFont typeface="Courier New"/>
              <a:buChar char="o"/>
            </a:pPr>
            <a:endParaRPr lang="en-US" dirty="0" smtClean="0"/>
          </a:p>
          <a:p>
            <a:pPr marL="742950" lvl="1" indent="-285750">
              <a:buFont typeface="Courier New"/>
              <a:buChar char="o"/>
            </a:pPr>
            <a:r>
              <a:rPr lang="en-US" dirty="0" smtClean="0"/>
              <a:t>Even though these approvals are done electronically, the </a:t>
            </a:r>
            <a:r>
              <a:rPr lang="en-US" dirty="0"/>
              <a:t>process can take even longer when one of the approvers is on vacation, out sick or just busy with meetings, </a:t>
            </a:r>
            <a:r>
              <a:rPr lang="en-US" dirty="0" smtClean="0"/>
              <a:t>etc.</a:t>
            </a:r>
          </a:p>
          <a:p>
            <a:pPr lvl="0"/>
            <a:endParaRPr lang="en-US" dirty="0" smtClean="0"/>
          </a:p>
          <a:p>
            <a:pPr marL="285750" indent="-285750">
              <a:buFont typeface="Arial"/>
              <a:buChar char="•"/>
            </a:pPr>
            <a:r>
              <a:rPr lang="en-US" dirty="0"/>
              <a:t>The majority of requisitions are processed within a </a:t>
            </a:r>
            <a:r>
              <a:rPr lang="en-US" dirty="0" smtClean="0"/>
              <a:t>day or two of </a:t>
            </a:r>
            <a:r>
              <a:rPr lang="en-US" dirty="0"/>
              <a:t>arriving in the Purchasing &amp; Contracts department.</a:t>
            </a:r>
          </a:p>
          <a:p>
            <a:pPr lvl="0"/>
            <a:endParaRPr lang="en-US" dirty="0"/>
          </a:p>
        </p:txBody>
      </p:sp>
    </p:spTree>
    <p:extLst>
      <p:ext uri="{BB962C8B-B14F-4D97-AF65-F5344CB8AC3E}">
        <p14:creationId xmlns:p14="http://schemas.microsoft.com/office/powerpoint/2010/main" val="35828578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522" y="1128725"/>
            <a:ext cx="8566988" cy="2862322"/>
          </a:xfrm>
          <a:prstGeom prst="rect">
            <a:avLst/>
          </a:prstGeom>
        </p:spPr>
        <p:txBody>
          <a:bodyPr wrap="square">
            <a:spAutoFit/>
          </a:bodyPr>
          <a:lstStyle/>
          <a:p>
            <a:r>
              <a:rPr lang="en-US" dirty="0"/>
              <a:t>7</a:t>
            </a:r>
            <a:r>
              <a:rPr lang="en-US" dirty="0" smtClean="0"/>
              <a:t>. Did </a:t>
            </a:r>
            <a:r>
              <a:rPr lang="en-US" dirty="0"/>
              <a:t>you provide all of the information for your request? </a:t>
            </a:r>
            <a:endParaRPr lang="en-US" dirty="0" smtClean="0"/>
          </a:p>
          <a:p>
            <a:endParaRPr lang="en-US" dirty="0" smtClean="0"/>
          </a:p>
          <a:p>
            <a:pPr marL="285750" indent="-285750">
              <a:buFont typeface="Arial"/>
              <a:buChar char="•"/>
            </a:pPr>
            <a:r>
              <a:rPr lang="en-US" dirty="0" smtClean="0"/>
              <a:t>If </a:t>
            </a:r>
            <a:r>
              <a:rPr lang="en-US" dirty="0"/>
              <a:t>you obtained a quote, did you forward it to us so we have it?  </a:t>
            </a:r>
            <a:r>
              <a:rPr lang="en-US" dirty="0" smtClean="0"/>
              <a:t/>
            </a:r>
            <a:br>
              <a:rPr lang="en-US" dirty="0" smtClean="0"/>
            </a:br>
            <a:endParaRPr lang="en-US" dirty="0" smtClean="0"/>
          </a:p>
          <a:p>
            <a:pPr marL="285750" indent="-285750">
              <a:buFont typeface="Arial"/>
              <a:buChar char="•"/>
            </a:pPr>
            <a:r>
              <a:rPr lang="en-US" dirty="0" smtClean="0"/>
              <a:t>Has </a:t>
            </a:r>
            <a:r>
              <a:rPr lang="en-US" dirty="0"/>
              <a:t>the quote expired, thus requiring us to get a new one? </a:t>
            </a:r>
            <a:endParaRPr lang="en-US" dirty="0" smtClean="0"/>
          </a:p>
          <a:p>
            <a:endParaRPr lang="en-US" dirty="0" smtClean="0"/>
          </a:p>
          <a:p>
            <a:pPr marL="285750" indent="-285750">
              <a:buFont typeface="Arial"/>
              <a:buChar char="•"/>
            </a:pPr>
            <a:r>
              <a:rPr lang="en-US" dirty="0" smtClean="0"/>
              <a:t> </a:t>
            </a:r>
            <a:r>
              <a:rPr lang="en-US" dirty="0"/>
              <a:t>Did you give as much information as possible on the requisition so we know what you want </a:t>
            </a:r>
            <a:r>
              <a:rPr lang="en-US" dirty="0" smtClean="0"/>
              <a:t>specifically and a contact person in case we need to contact them for clarification?</a:t>
            </a:r>
            <a:endParaRPr lang="en-US" dirty="0"/>
          </a:p>
          <a:p>
            <a:pPr lvl="0"/>
            <a:endParaRPr lang="en-US" dirty="0"/>
          </a:p>
        </p:txBody>
      </p:sp>
      <p:pic>
        <p:nvPicPr>
          <p:cNvPr id="2" name="Picture 1" descr="tell me mo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274" y="3714048"/>
            <a:ext cx="2857500" cy="2857500"/>
          </a:xfrm>
          <a:prstGeom prst="rect">
            <a:avLst/>
          </a:prstGeom>
        </p:spPr>
      </p:pic>
    </p:spTree>
    <p:extLst>
      <p:ext uri="{BB962C8B-B14F-4D97-AF65-F5344CB8AC3E}">
        <p14:creationId xmlns:p14="http://schemas.microsoft.com/office/powerpoint/2010/main" val="34637611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9275" y="954118"/>
            <a:ext cx="8042276" cy="857097"/>
          </a:xfrm>
        </p:spPr>
        <p:txBody>
          <a:bodyPr/>
          <a:lstStyle/>
          <a:p>
            <a:r>
              <a:rPr lang="en-US" sz="3200" dirty="0" smtClean="0">
                <a:solidFill>
                  <a:srgbClr val="0000FF"/>
                </a:solidFill>
              </a:rPr>
              <a:t>Contracts Process</a:t>
            </a:r>
            <a:endParaRPr lang="en-US" sz="3200" dirty="0">
              <a:solidFill>
                <a:srgbClr val="0000FF"/>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771775" y="2439768"/>
            <a:ext cx="3600450" cy="3590925"/>
          </a:xfrm>
          <a:prstGeom prst="rect">
            <a:avLst/>
          </a:prstGeom>
        </p:spPr>
      </p:pic>
    </p:spTree>
    <p:extLst>
      <p:ext uri="{BB962C8B-B14F-4D97-AF65-F5344CB8AC3E}">
        <p14:creationId xmlns:p14="http://schemas.microsoft.com/office/powerpoint/2010/main" val="7992946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27728"/>
            <a:ext cx="8042276" cy="1336956"/>
          </a:xfrm>
        </p:spPr>
        <p:txBody>
          <a:bodyPr/>
          <a:lstStyle/>
          <a:p>
            <a:r>
              <a:rPr lang="en-US" sz="3200" dirty="0" smtClean="0">
                <a:solidFill>
                  <a:srgbClr val="0000FF"/>
                </a:solidFill>
              </a:rPr>
              <a:t>Q: How many contracts does Purchasing process on an annual basis?  </a:t>
            </a:r>
            <a:endParaRPr lang="en-US" sz="3200" dirty="0">
              <a:solidFill>
                <a:srgbClr val="0000FF"/>
              </a:solidFill>
            </a:endParaRPr>
          </a:p>
        </p:txBody>
      </p:sp>
      <p:sp>
        <p:nvSpPr>
          <p:cNvPr id="3" name="TextBox 2"/>
          <p:cNvSpPr txBox="1"/>
          <p:nvPr/>
        </p:nvSpPr>
        <p:spPr>
          <a:xfrm>
            <a:off x="1816274" y="4559474"/>
            <a:ext cx="4008329" cy="369332"/>
          </a:xfrm>
          <a:prstGeom prst="rect">
            <a:avLst/>
          </a:prstGeom>
          <a:noFill/>
        </p:spPr>
        <p:txBody>
          <a:bodyPr wrap="square" rtlCol="0">
            <a:spAutoFit/>
          </a:bodyPr>
          <a:lstStyle/>
          <a:p>
            <a:endParaRPr lang="en-US" dirty="0"/>
          </a:p>
        </p:txBody>
      </p:sp>
      <p:sp>
        <p:nvSpPr>
          <p:cNvPr id="5" name="TextBox 4"/>
          <p:cNvSpPr txBox="1"/>
          <p:nvPr/>
        </p:nvSpPr>
        <p:spPr>
          <a:xfrm>
            <a:off x="1440493" y="4359058"/>
            <a:ext cx="6037545" cy="954107"/>
          </a:xfrm>
          <a:prstGeom prst="rect">
            <a:avLst/>
          </a:prstGeom>
          <a:noFill/>
        </p:spPr>
        <p:txBody>
          <a:bodyPr wrap="square" rtlCol="0">
            <a:spAutoFit/>
          </a:bodyPr>
          <a:lstStyle/>
          <a:p>
            <a:pPr algn="ctr"/>
            <a:r>
              <a:rPr lang="en-US" sz="2800" dirty="0" smtClean="0">
                <a:solidFill>
                  <a:srgbClr val="002060"/>
                </a:solidFill>
              </a:rPr>
              <a:t>Approximately 1,000 with a total value of approximately </a:t>
            </a:r>
            <a:r>
              <a:rPr lang="en-US" sz="2800" dirty="0" smtClean="0">
                <a:solidFill>
                  <a:srgbClr val="002060"/>
                </a:solidFill>
              </a:rPr>
              <a:t>$25,000,000</a:t>
            </a:r>
            <a:r>
              <a:rPr lang="en-US" sz="2800" dirty="0" smtClean="0">
                <a:solidFill>
                  <a:srgbClr val="002060"/>
                </a:solidFill>
              </a:rPr>
              <a:t>.</a:t>
            </a:r>
            <a:endParaRPr lang="en-US" sz="2800" dirty="0">
              <a:solidFill>
                <a:srgbClr val="002060"/>
              </a:solidFill>
            </a:endParaRPr>
          </a:p>
        </p:txBody>
      </p:sp>
    </p:spTree>
    <p:extLst>
      <p:ext uri="{BB962C8B-B14F-4D97-AF65-F5344CB8AC3E}">
        <p14:creationId xmlns:p14="http://schemas.microsoft.com/office/powerpoint/2010/main" val="30226840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8084"/>
            <a:ext cx="8042276" cy="618146"/>
          </a:xfrm>
        </p:spPr>
        <p:txBody>
          <a:bodyPr/>
          <a:lstStyle/>
          <a:p>
            <a:r>
              <a:rPr lang="en-US" sz="2800" dirty="0" smtClean="0">
                <a:solidFill>
                  <a:srgbClr val="0000FF"/>
                </a:solidFill>
              </a:rPr>
              <a:t>Contract Processing—Helpful Hints (I of VI)</a:t>
            </a:r>
            <a:endParaRPr lang="en-US" sz="2800" dirty="0">
              <a:solidFill>
                <a:srgbClr val="0000FF"/>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143250" y="1151671"/>
            <a:ext cx="2857500" cy="1914525"/>
          </a:xfrm>
          <a:prstGeom prst="rect">
            <a:avLst/>
          </a:prstGeom>
        </p:spPr>
      </p:pic>
      <p:sp>
        <p:nvSpPr>
          <p:cNvPr id="5" name="Rectangle 4"/>
          <p:cNvSpPr/>
          <p:nvPr/>
        </p:nvSpPr>
        <p:spPr>
          <a:xfrm>
            <a:off x="322521" y="3267754"/>
            <a:ext cx="8506515" cy="3416320"/>
          </a:xfrm>
          <a:prstGeom prst="rect">
            <a:avLst/>
          </a:prstGeom>
        </p:spPr>
        <p:txBody>
          <a:bodyPr wrap="square">
            <a:spAutoFit/>
          </a:bodyPr>
          <a:lstStyle/>
          <a:p>
            <a:pPr marL="285750" indent="-285750">
              <a:buFont typeface="Arial"/>
              <a:buChar char="•"/>
            </a:pPr>
            <a:r>
              <a:rPr lang="en-US" dirty="0"/>
              <a:t>All </a:t>
            </a:r>
            <a:r>
              <a:rPr lang="en-US" dirty="0" smtClean="0"/>
              <a:t>Service Requisitions for contracts </a:t>
            </a:r>
            <a:r>
              <a:rPr lang="en-US" dirty="0"/>
              <a:t>should have something attached as backup – either a scope of work/proposal, maintenance contract, quote or hourly rates on the vendor’s letterhead.  </a:t>
            </a:r>
            <a:endParaRPr lang="en-US" dirty="0" smtClean="0"/>
          </a:p>
          <a:p>
            <a:pPr marL="742950" lvl="1" indent="-285750">
              <a:buFont typeface="Courier New"/>
              <a:buChar char="o"/>
            </a:pPr>
            <a:r>
              <a:rPr lang="en-US" dirty="0" smtClean="0"/>
              <a:t>Be </a:t>
            </a:r>
            <a:r>
              <a:rPr lang="en-US" dirty="0"/>
              <a:t>sure that any attachment, such as quotes, have not expired. </a:t>
            </a:r>
            <a:endParaRPr lang="en-US" dirty="0" smtClean="0"/>
          </a:p>
          <a:p>
            <a:pPr marL="742950" lvl="1" indent="-285750">
              <a:buFont typeface="Courier New"/>
              <a:buChar char="o"/>
            </a:pPr>
            <a:r>
              <a:rPr lang="en-US" dirty="0" smtClean="0"/>
              <a:t>It </a:t>
            </a:r>
            <a:r>
              <a:rPr lang="en-US" dirty="0"/>
              <a:t>is ideal not to have an expiration date on quotes, but if required, we recommend 60-90 days.  </a:t>
            </a:r>
          </a:p>
          <a:p>
            <a:pPr marL="285750" indent="-285750">
              <a:buFontTx/>
              <a:buChar char="•"/>
            </a:pPr>
            <a:r>
              <a:rPr lang="en-US" dirty="0" smtClean="0"/>
              <a:t>Contracts </a:t>
            </a:r>
            <a:r>
              <a:rPr lang="en-US" dirty="0"/>
              <a:t>can be signed for multiple years, but can only be encumbered for one </a:t>
            </a:r>
            <a:r>
              <a:rPr lang="en-US" dirty="0" smtClean="0"/>
              <a:t>fiscal year </a:t>
            </a:r>
            <a:r>
              <a:rPr lang="en-US" dirty="0"/>
              <a:t>at a time. </a:t>
            </a:r>
            <a:endParaRPr lang="en-US" dirty="0" smtClean="0"/>
          </a:p>
          <a:p>
            <a:pPr marL="742950" lvl="1" indent="-285750">
              <a:buFont typeface="Courier New"/>
              <a:buChar char="o"/>
            </a:pPr>
            <a:r>
              <a:rPr lang="en-US" dirty="0" smtClean="0"/>
              <a:t> </a:t>
            </a:r>
            <a:r>
              <a:rPr lang="en-US" dirty="0"/>
              <a:t>If you have a multi-year contract, you will need to </a:t>
            </a:r>
            <a:r>
              <a:rPr lang="en-US" dirty="0" smtClean="0"/>
              <a:t>process a Change Order requisition for </a:t>
            </a:r>
            <a:r>
              <a:rPr lang="en-US" dirty="0"/>
              <a:t>each fiscal year to encumber the money, even if no new contract paperwork is required.</a:t>
            </a:r>
          </a:p>
          <a:p>
            <a:r>
              <a:rPr lang="en-US" dirty="0"/>
              <a:t> </a:t>
            </a:r>
          </a:p>
        </p:txBody>
      </p:sp>
    </p:spTree>
    <p:extLst>
      <p:ext uri="{BB962C8B-B14F-4D97-AF65-F5344CB8AC3E}">
        <p14:creationId xmlns:p14="http://schemas.microsoft.com/office/powerpoint/2010/main" val="31517045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1402"/>
            <a:ext cx="8042276" cy="537522"/>
          </a:xfrm>
        </p:spPr>
        <p:txBody>
          <a:bodyPr/>
          <a:lstStyle/>
          <a:p>
            <a:r>
              <a:rPr lang="en-US" sz="2400" dirty="0" smtClean="0">
                <a:solidFill>
                  <a:srgbClr val="0000FF"/>
                </a:solidFill>
              </a:rPr>
              <a:t>Contract </a:t>
            </a:r>
            <a:r>
              <a:rPr lang="en-US" sz="2400" dirty="0" smtClean="0">
                <a:solidFill>
                  <a:srgbClr val="0000FF"/>
                </a:solidFill>
              </a:rPr>
              <a:t>Processing—Helpful Hints Continued (II of VI)</a:t>
            </a:r>
            <a:endParaRPr lang="en-US" sz="2400" dirty="0">
              <a:solidFill>
                <a:srgbClr val="0000FF"/>
              </a:solidFill>
            </a:endParaRPr>
          </a:p>
        </p:txBody>
      </p:sp>
      <p:sp>
        <p:nvSpPr>
          <p:cNvPr id="3" name="TextBox 2"/>
          <p:cNvSpPr txBox="1"/>
          <p:nvPr/>
        </p:nvSpPr>
        <p:spPr>
          <a:xfrm>
            <a:off x="282207" y="732396"/>
            <a:ext cx="8546830" cy="6186309"/>
          </a:xfrm>
          <a:prstGeom prst="rect">
            <a:avLst/>
          </a:prstGeom>
          <a:noFill/>
        </p:spPr>
        <p:txBody>
          <a:bodyPr wrap="square" rtlCol="0">
            <a:spAutoFit/>
          </a:bodyPr>
          <a:lstStyle/>
          <a:p>
            <a:pPr marL="285750" indent="-285750">
              <a:buFont typeface="Arial"/>
              <a:buChar char="•"/>
            </a:pPr>
            <a:r>
              <a:rPr lang="en-US" dirty="0"/>
              <a:t>Contract amendments require </a:t>
            </a:r>
            <a:r>
              <a:rPr lang="en-US" dirty="0" smtClean="0"/>
              <a:t>a Change Order requisition to </a:t>
            </a:r>
            <a:r>
              <a:rPr lang="en-US" dirty="0"/>
              <a:t>amend the terms </a:t>
            </a:r>
            <a:r>
              <a:rPr lang="en-US" dirty="0" smtClean="0"/>
              <a:t>and to encumber additional money, if necessary.  Even if the amendment is a “no cost” change order such as extending the completion date, a Change Order PR needs to be done for electronic approvals and to memorialize the change(s).</a:t>
            </a:r>
            <a:endParaRPr lang="en-US" dirty="0" smtClean="0"/>
          </a:p>
          <a:p>
            <a:pPr marL="742950" lvl="1" indent="-285750">
              <a:buFont typeface="Courier New"/>
              <a:buChar char="o"/>
            </a:pPr>
            <a:r>
              <a:rPr lang="en-US" dirty="0" smtClean="0"/>
              <a:t>Where </a:t>
            </a:r>
            <a:r>
              <a:rPr lang="en-US" dirty="0"/>
              <a:t>possible, try </a:t>
            </a:r>
            <a:r>
              <a:rPr lang="en-US" dirty="0" smtClean="0"/>
              <a:t>and encumber </a:t>
            </a:r>
            <a:r>
              <a:rPr lang="en-US" dirty="0"/>
              <a:t>on the high side so you won’t have to do contract amendments as this will reduce staff work on both sides</a:t>
            </a:r>
            <a:r>
              <a:rPr lang="en-US" dirty="0" smtClean="0"/>
              <a:t>.</a:t>
            </a:r>
          </a:p>
          <a:p>
            <a:pPr marL="285750" indent="-285750">
              <a:buFont typeface="Arial"/>
              <a:buChar char="•"/>
            </a:pPr>
            <a:r>
              <a:rPr lang="en-US" dirty="0" smtClean="0"/>
              <a:t>Contracts </a:t>
            </a:r>
            <a:r>
              <a:rPr lang="en-US" dirty="0"/>
              <a:t>for services cannot exceed a term of five years.  </a:t>
            </a:r>
            <a:endParaRPr lang="en-US" dirty="0" smtClean="0"/>
          </a:p>
          <a:p>
            <a:pPr marL="742950" lvl="1" indent="-285750">
              <a:buFont typeface="Courier New"/>
              <a:buChar char="o"/>
            </a:pPr>
            <a:r>
              <a:rPr lang="en-US" dirty="0" smtClean="0"/>
              <a:t>We </a:t>
            </a:r>
            <a:r>
              <a:rPr lang="en-US" dirty="0"/>
              <a:t>can continue using </a:t>
            </a:r>
            <a:r>
              <a:rPr lang="en-US" dirty="0" smtClean="0"/>
              <a:t>a vendor </a:t>
            </a:r>
            <a:r>
              <a:rPr lang="en-US" dirty="0"/>
              <a:t>beyond the five year period, but every five years a new contract is required</a:t>
            </a:r>
            <a:r>
              <a:rPr lang="en-US" dirty="0" smtClean="0"/>
              <a:t>.</a:t>
            </a:r>
            <a:endParaRPr lang="en-US" dirty="0"/>
          </a:p>
          <a:p>
            <a:pPr marL="285750" indent="-285750">
              <a:buFontTx/>
              <a:buChar char="•"/>
            </a:pPr>
            <a:r>
              <a:rPr lang="en-US" dirty="0" smtClean="0"/>
              <a:t>There </a:t>
            </a:r>
            <a:r>
              <a:rPr lang="en-US" dirty="0"/>
              <a:t>are only two positions authorized to sign contracts – the Vice Chancellor-</a:t>
            </a:r>
            <a:r>
              <a:rPr lang="en-US" dirty="0" smtClean="0"/>
              <a:t>Business Services </a:t>
            </a:r>
            <a:r>
              <a:rPr lang="en-US" dirty="0"/>
              <a:t>and the Director, </a:t>
            </a:r>
            <a:r>
              <a:rPr lang="en-US" dirty="0" smtClean="0"/>
              <a:t>Purchasing &amp; Contracts </a:t>
            </a:r>
            <a:r>
              <a:rPr lang="en-US" dirty="0"/>
              <a:t>so please don’t sign any contracts as they will not be valid</a:t>
            </a:r>
            <a:r>
              <a:rPr lang="en-US" dirty="0" smtClean="0"/>
              <a:t>.</a:t>
            </a:r>
            <a:endParaRPr lang="en-US" dirty="0"/>
          </a:p>
          <a:p>
            <a:pPr marL="285750" indent="-285750">
              <a:buFont typeface="Arial"/>
              <a:buChar char="•"/>
            </a:pPr>
            <a:r>
              <a:rPr lang="en-US" dirty="0" smtClean="0"/>
              <a:t>Contracts </a:t>
            </a:r>
            <a:r>
              <a:rPr lang="en-US" dirty="0"/>
              <a:t>are not reviewed prior to arriving in Purchasing </a:t>
            </a:r>
            <a:r>
              <a:rPr lang="en-US" dirty="0" smtClean="0"/>
              <a:t>as </a:t>
            </a:r>
            <a:r>
              <a:rPr lang="en-US" dirty="0"/>
              <a:t>a fully </a:t>
            </a:r>
            <a:r>
              <a:rPr lang="en-US" dirty="0" smtClean="0"/>
              <a:t>approved Service requisition.  </a:t>
            </a:r>
            <a:r>
              <a:rPr lang="en-US" dirty="0"/>
              <a:t>The fully </a:t>
            </a:r>
            <a:r>
              <a:rPr lang="en-US" dirty="0" smtClean="0"/>
              <a:t>approved PR is </a:t>
            </a:r>
            <a:r>
              <a:rPr lang="en-US" dirty="0"/>
              <a:t>the College approval that Purchasing may now finalize and enter into the contract the College has requested, so we begin work on it at that point</a:t>
            </a:r>
            <a:r>
              <a:rPr lang="en-US" dirty="0" smtClean="0"/>
              <a:t>.</a:t>
            </a:r>
            <a:endParaRPr lang="en-US" dirty="0"/>
          </a:p>
          <a:p>
            <a:pPr marL="285750" indent="-285750">
              <a:buFont typeface="Arial"/>
              <a:buChar char="•"/>
            </a:pPr>
            <a:r>
              <a:rPr lang="en-US" dirty="0" smtClean="0"/>
              <a:t>Even </a:t>
            </a:r>
            <a:r>
              <a:rPr lang="en-US" dirty="0"/>
              <a:t>though all contracts are required to be submitted to the Governing Board, the date that these are presented to the Board has no bearing on the contract start date.  Purchasing has been delegated the authority to enter into contracts and the Board will ratify or approve after the fact at a subsequent meeting.</a:t>
            </a:r>
          </a:p>
          <a:p>
            <a:endParaRPr lang="en-US" dirty="0"/>
          </a:p>
        </p:txBody>
      </p:sp>
    </p:spTree>
    <p:extLst>
      <p:ext uri="{BB962C8B-B14F-4D97-AF65-F5344CB8AC3E}">
        <p14:creationId xmlns:p14="http://schemas.microsoft.com/office/powerpoint/2010/main" val="8136549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1402"/>
            <a:ext cx="8042276" cy="537522"/>
          </a:xfrm>
        </p:spPr>
        <p:txBody>
          <a:bodyPr/>
          <a:lstStyle/>
          <a:p>
            <a:r>
              <a:rPr lang="en-US" sz="2400" dirty="0" smtClean="0">
                <a:solidFill>
                  <a:srgbClr val="0000FF"/>
                </a:solidFill>
              </a:rPr>
              <a:t>Contract Processing—Helpful </a:t>
            </a:r>
            <a:r>
              <a:rPr lang="en-US" sz="2400" dirty="0" smtClean="0">
                <a:solidFill>
                  <a:srgbClr val="0000FF"/>
                </a:solidFill>
              </a:rPr>
              <a:t>Hints Continued (III of VI)</a:t>
            </a:r>
            <a:endParaRPr lang="en-US" sz="2400" dirty="0">
              <a:solidFill>
                <a:srgbClr val="0000FF"/>
              </a:solidFill>
            </a:endParaRPr>
          </a:p>
        </p:txBody>
      </p:sp>
      <p:sp>
        <p:nvSpPr>
          <p:cNvPr id="3" name="TextBox 2"/>
          <p:cNvSpPr txBox="1"/>
          <p:nvPr/>
        </p:nvSpPr>
        <p:spPr>
          <a:xfrm>
            <a:off x="282207" y="893642"/>
            <a:ext cx="8546830" cy="5078313"/>
          </a:xfrm>
          <a:prstGeom prst="rect">
            <a:avLst/>
          </a:prstGeom>
          <a:noFill/>
        </p:spPr>
        <p:txBody>
          <a:bodyPr wrap="square" rtlCol="0">
            <a:spAutoFit/>
          </a:bodyPr>
          <a:lstStyle/>
          <a:p>
            <a:pPr marL="285750" indent="-285750">
              <a:buFont typeface="Arial"/>
              <a:buChar char="•"/>
            </a:pPr>
            <a:r>
              <a:rPr lang="en-US" dirty="0"/>
              <a:t>Employees cannot be an employee and a consultant – employees that perform additional duties need to be paid as an employee and not a consultant through the </a:t>
            </a:r>
            <a:r>
              <a:rPr lang="en-US" dirty="0" smtClean="0"/>
              <a:t>contract </a:t>
            </a:r>
            <a:r>
              <a:rPr lang="en-US" dirty="0"/>
              <a:t>process</a:t>
            </a:r>
            <a:r>
              <a:rPr lang="en-US" dirty="0" smtClean="0"/>
              <a:t>.</a:t>
            </a:r>
            <a:endParaRPr lang="en-US" dirty="0"/>
          </a:p>
          <a:p>
            <a:pPr marL="285750" indent="-285750">
              <a:buFont typeface="Arial"/>
              <a:buChar char="•"/>
            </a:pPr>
            <a:r>
              <a:rPr lang="en-US" dirty="0" smtClean="0"/>
              <a:t>Contract </a:t>
            </a:r>
            <a:r>
              <a:rPr lang="en-US" dirty="0"/>
              <a:t>dates need to be within the specified time frame of when services and subsequent invoices will be submitted.  In other words, if </a:t>
            </a:r>
            <a:r>
              <a:rPr lang="en-US" dirty="0" smtClean="0"/>
              <a:t>a request comes </a:t>
            </a:r>
            <a:r>
              <a:rPr lang="en-US" dirty="0"/>
              <a:t>through for the contract period September 1, </a:t>
            </a:r>
            <a:r>
              <a:rPr lang="en-US" dirty="0" smtClean="0"/>
              <a:t>2019 </a:t>
            </a:r>
            <a:r>
              <a:rPr lang="en-US" dirty="0"/>
              <a:t>through June 30, </a:t>
            </a:r>
            <a:r>
              <a:rPr lang="en-US" dirty="0" smtClean="0"/>
              <a:t>2020 </a:t>
            </a:r>
            <a:r>
              <a:rPr lang="en-US" dirty="0"/>
              <a:t>and we receive invoices for work done in August, the contract is not valid and an amendment will need to be </a:t>
            </a:r>
            <a:r>
              <a:rPr lang="en-US" dirty="0" smtClean="0"/>
              <a:t>completed that changes </a:t>
            </a:r>
            <a:r>
              <a:rPr lang="en-US" dirty="0"/>
              <a:t>the start date back to </a:t>
            </a:r>
            <a:r>
              <a:rPr lang="en-US" dirty="0" smtClean="0"/>
              <a:t>the </a:t>
            </a:r>
            <a:r>
              <a:rPr lang="en-US" dirty="0"/>
              <a:t>prior </a:t>
            </a:r>
            <a:r>
              <a:rPr lang="en-US" dirty="0" smtClean="0"/>
              <a:t>date</a:t>
            </a:r>
            <a:r>
              <a:rPr lang="en-US" dirty="0"/>
              <a:t> </a:t>
            </a:r>
            <a:r>
              <a:rPr lang="en-US" dirty="0" smtClean="0"/>
              <a:t>when services were performed.</a:t>
            </a:r>
            <a:endParaRPr lang="en-US" dirty="0"/>
          </a:p>
          <a:p>
            <a:pPr marL="285750" indent="-285750">
              <a:buFont typeface="Arial"/>
              <a:buChar char="•"/>
            </a:pPr>
            <a:r>
              <a:rPr lang="en-US" dirty="0" smtClean="0"/>
              <a:t>The </a:t>
            </a:r>
            <a:r>
              <a:rPr lang="en-US" dirty="0" smtClean="0"/>
              <a:t>requisition, </a:t>
            </a:r>
            <a:r>
              <a:rPr lang="en-US" dirty="0"/>
              <a:t>contract documents and/or backup must all match with regards to contract period, scope of work and dollar amount</a:t>
            </a:r>
            <a:r>
              <a:rPr lang="en-US" dirty="0" smtClean="0"/>
              <a:t>.</a:t>
            </a:r>
            <a:endParaRPr lang="en-US" dirty="0"/>
          </a:p>
          <a:p>
            <a:pPr marL="285750" indent="-285750">
              <a:buFont typeface="Arial"/>
              <a:buChar char="•"/>
            </a:pPr>
            <a:r>
              <a:rPr lang="en-US" dirty="0" smtClean="0"/>
              <a:t>If </a:t>
            </a:r>
            <a:r>
              <a:rPr lang="en-US" dirty="0"/>
              <a:t>you are working with the consultant for a professional service contract, please make sure that the consultant knows the legal name of the District, which is </a:t>
            </a:r>
            <a:r>
              <a:rPr lang="en-US" dirty="0" smtClean="0"/>
              <a:t>“Grossmont</a:t>
            </a:r>
            <a:r>
              <a:rPr lang="en-US" dirty="0"/>
              <a:t>-Cuyamaca Community College </a:t>
            </a:r>
            <a:r>
              <a:rPr lang="en-US" dirty="0" smtClean="0"/>
              <a:t>District” </a:t>
            </a:r>
            <a:r>
              <a:rPr lang="en-US" dirty="0"/>
              <a:t>or </a:t>
            </a:r>
            <a:r>
              <a:rPr lang="en-US" dirty="0" smtClean="0"/>
              <a:t>“Grossmont</a:t>
            </a:r>
            <a:r>
              <a:rPr lang="en-US" dirty="0"/>
              <a:t>-Cuyamaca Community College </a:t>
            </a:r>
            <a:r>
              <a:rPr lang="en-US" dirty="0" smtClean="0"/>
              <a:t>District </a:t>
            </a:r>
            <a:r>
              <a:rPr lang="en-US" dirty="0"/>
              <a:t>on behalf of </a:t>
            </a:r>
            <a:r>
              <a:rPr lang="en-US" dirty="0" smtClean="0"/>
              <a:t>Cuyamaca or Grossmont </a:t>
            </a:r>
            <a:r>
              <a:rPr lang="en-US" dirty="0"/>
              <a:t>College</a:t>
            </a:r>
            <a:r>
              <a:rPr lang="en-US" dirty="0" smtClean="0"/>
              <a:t>.”  </a:t>
            </a:r>
            <a:r>
              <a:rPr lang="en-US" dirty="0"/>
              <a:t>Neither College is </a:t>
            </a:r>
            <a:r>
              <a:rPr lang="en-US" dirty="0" smtClean="0"/>
              <a:t>its </a:t>
            </a:r>
            <a:r>
              <a:rPr lang="en-US" dirty="0"/>
              <a:t>own legal entity with a taxpayer identification number </a:t>
            </a:r>
            <a:r>
              <a:rPr lang="en-US" dirty="0" smtClean="0"/>
              <a:t>and, </a:t>
            </a:r>
            <a:r>
              <a:rPr lang="en-US" dirty="0"/>
              <a:t>therefore</a:t>
            </a:r>
            <a:r>
              <a:rPr lang="en-US" dirty="0" smtClean="0"/>
              <a:t>, </a:t>
            </a:r>
            <a:r>
              <a:rPr lang="en-US" dirty="0"/>
              <a:t>cannot be named as a legal entity in a contract.</a:t>
            </a:r>
          </a:p>
          <a:p>
            <a:endParaRPr lang="en-US" dirty="0"/>
          </a:p>
        </p:txBody>
      </p:sp>
    </p:spTree>
    <p:extLst>
      <p:ext uri="{BB962C8B-B14F-4D97-AF65-F5344CB8AC3E}">
        <p14:creationId xmlns:p14="http://schemas.microsoft.com/office/powerpoint/2010/main" val="41581862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5517" y="556819"/>
            <a:ext cx="7982417" cy="1143000"/>
          </a:xfrm>
        </p:spPr>
        <p:txBody>
          <a:bodyPr>
            <a:normAutofit/>
          </a:bodyPr>
          <a:lstStyle/>
          <a:p>
            <a:r>
              <a:rPr lang="en-US" sz="3200" dirty="0">
                <a:solidFill>
                  <a:srgbClr val="0000FF"/>
                </a:solidFill>
              </a:rPr>
              <a:t>Purchasing &amp; Contracts:  </a:t>
            </a:r>
            <a:r>
              <a:rPr lang="en-US" sz="3200" dirty="0" smtClean="0">
                <a:solidFill>
                  <a:srgbClr val="0000FF"/>
                </a:solidFill>
              </a:rPr>
              <a:t>Who </a:t>
            </a:r>
            <a:r>
              <a:rPr lang="en-US" sz="3200" dirty="0">
                <a:solidFill>
                  <a:srgbClr val="0000FF"/>
                </a:solidFill>
              </a:rPr>
              <a:t>a</a:t>
            </a:r>
            <a:r>
              <a:rPr lang="en-US" sz="3200" dirty="0" smtClean="0">
                <a:solidFill>
                  <a:srgbClr val="0000FF"/>
                </a:solidFill>
              </a:rPr>
              <a:t>re </a:t>
            </a:r>
            <a:r>
              <a:rPr lang="en-US" sz="3200" dirty="0">
                <a:solidFill>
                  <a:srgbClr val="0000FF"/>
                </a:solidFill>
              </a:rPr>
              <a:t>w</a:t>
            </a:r>
            <a:r>
              <a:rPr lang="en-US" sz="3200" dirty="0" smtClean="0">
                <a:solidFill>
                  <a:srgbClr val="0000FF"/>
                </a:solidFill>
              </a:rPr>
              <a:t>e</a:t>
            </a:r>
            <a:r>
              <a:rPr lang="en-US" sz="3200" dirty="0">
                <a:solidFill>
                  <a:srgbClr val="0000FF"/>
                </a:solidFill>
              </a:rPr>
              <a:t>?</a:t>
            </a:r>
            <a:r>
              <a:rPr lang="en-US" sz="3200" dirty="0"/>
              <a:t/>
            </a:r>
            <a:br>
              <a:rPr lang="en-US" sz="3200" dirty="0"/>
            </a:br>
            <a:endParaRPr lang="en-US" sz="3200" dirty="0"/>
          </a:p>
        </p:txBody>
      </p:sp>
      <p:sp>
        <p:nvSpPr>
          <p:cNvPr id="5" name="Content Placeholder 4"/>
          <p:cNvSpPr>
            <a:spLocks noGrp="1"/>
          </p:cNvSpPr>
          <p:nvPr>
            <p:ph idx="1"/>
          </p:nvPr>
        </p:nvSpPr>
        <p:spPr>
          <a:xfrm>
            <a:off x="705517" y="3990841"/>
            <a:ext cx="7982417" cy="2564821"/>
          </a:xfrm>
        </p:spPr>
        <p:txBody>
          <a:bodyPr>
            <a:normAutofit fontScale="85000" lnSpcReduction="20000"/>
          </a:bodyPr>
          <a:lstStyle/>
          <a:p>
            <a:pPr marL="0" indent="0" algn="ctr">
              <a:buNone/>
            </a:pPr>
            <a:r>
              <a:rPr lang="en-US" sz="1800" dirty="0"/>
              <a:t>Linda Bertolucci, Director Purchasing &amp; Contracts</a:t>
            </a:r>
          </a:p>
          <a:p>
            <a:pPr marL="0" indent="0" algn="ctr">
              <a:buNone/>
            </a:pPr>
            <a:r>
              <a:rPr lang="en-US" sz="1800" dirty="0"/>
              <a:t>Paul Wassmer, Contracts Specialist</a:t>
            </a:r>
          </a:p>
          <a:p>
            <a:pPr marL="0" indent="0" algn="ctr">
              <a:buNone/>
            </a:pPr>
            <a:r>
              <a:rPr lang="en-US" sz="1800" dirty="0"/>
              <a:t>Amy Leasure, Senior Buyer</a:t>
            </a:r>
          </a:p>
          <a:p>
            <a:pPr marL="0" indent="0" algn="ctr">
              <a:buNone/>
            </a:pPr>
            <a:r>
              <a:rPr lang="en-US" sz="1800" dirty="0"/>
              <a:t>Maria Briney, Intermediate Buyer</a:t>
            </a:r>
          </a:p>
          <a:p>
            <a:pPr marL="0" indent="0" algn="ctr">
              <a:buNone/>
            </a:pPr>
            <a:r>
              <a:rPr lang="en-US" sz="1800" dirty="0"/>
              <a:t>Melody Wells, Intermediate Buyer</a:t>
            </a:r>
          </a:p>
          <a:p>
            <a:pPr marL="0" indent="0" algn="ctr">
              <a:buNone/>
            </a:pPr>
            <a:r>
              <a:rPr lang="en-US" sz="1800" dirty="0" smtClean="0"/>
              <a:t>Sandy </a:t>
            </a:r>
            <a:r>
              <a:rPr lang="en-US" sz="1800" dirty="0" err="1" smtClean="0"/>
              <a:t>Pennock</a:t>
            </a:r>
            <a:r>
              <a:rPr lang="en-US" sz="1800" dirty="0" smtClean="0"/>
              <a:t>, </a:t>
            </a:r>
            <a:r>
              <a:rPr lang="en-US" sz="1800" dirty="0"/>
              <a:t>Purchasing Assistant</a:t>
            </a:r>
          </a:p>
          <a:p>
            <a:endParaRPr lang="en-US" sz="12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051323" y="1558728"/>
            <a:ext cx="3162300" cy="2108200"/>
          </a:xfrm>
          <a:prstGeom prst="rect">
            <a:avLst/>
          </a:prstGeom>
        </p:spPr>
      </p:pic>
    </p:spTree>
    <p:extLst>
      <p:ext uri="{BB962C8B-B14F-4D97-AF65-F5344CB8AC3E}">
        <p14:creationId xmlns:p14="http://schemas.microsoft.com/office/powerpoint/2010/main" val="6447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1402"/>
            <a:ext cx="8042276" cy="537522"/>
          </a:xfrm>
        </p:spPr>
        <p:txBody>
          <a:bodyPr/>
          <a:lstStyle/>
          <a:p>
            <a:r>
              <a:rPr lang="en-US" sz="2400" dirty="0" smtClean="0">
                <a:solidFill>
                  <a:srgbClr val="0000FF"/>
                </a:solidFill>
              </a:rPr>
              <a:t>Contract </a:t>
            </a:r>
            <a:r>
              <a:rPr lang="en-US" sz="2400" dirty="0" smtClean="0">
                <a:solidFill>
                  <a:srgbClr val="0000FF"/>
                </a:solidFill>
              </a:rPr>
              <a:t>Processing—Helpful Hints Continued (IV of VI)</a:t>
            </a:r>
            <a:endParaRPr lang="en-US" sz="2400" dirty="0">
              <a:solidFill>
                <a:srgbClr val="0000FF"/>
              </a:solidFill>
            </a:endParaRPr>
          </a:p>
        </p:txBody>
      </p:sp>
      <p:sp>
        <p:nvSpPr>
          <p:cNvPr id="3" name="TextBox 2"/>
          <p:cNvSpPr txBox="1"/>
          <p:nvPr/>
        </p:nvSpPr>
        <p:spPr>
          <a:xfrm>
            <a:off x="282207" y="2647194"/>
            <a:ext cx="8546830" cy="3693319"/>
          </a:xfrm>
          <a:prstGeom prst="rect">
            <a:avLst/>
          </a:prstGeom>
          <a:noFill/>
        </p:spPr>
        <p:txBody>
          <a:bodyPr wrap="square" rtlCol="0">
            <a:spAutoFit/>
          </a:bodyPr>
          <a:lstStyle/>
          <a:p>
            <a:pPr marL="285750" indent="-285750">
              <a:buFont typeface="Arial"/>
              <a:buChar char="•"/>
            </a:pPr>
            <a:r>
              <a:rPr lang="en-US" dirty="0"/>
              <a:t>No vendor is authorized to perform any services prior to having a contract and/or purchase order issued by the District (Purchasing &amp; Contracts department).  </a:t>
            </a:r>
            <a:endParaRPr lang="en-US" dirty="0" smtClean="0"/>
          </a:p>
          <a:p>
            <a:pPr marL="742950" lvl="1" indent="-285750">
              <a:buFont typeface="Courier New"/>
              <a:buChar char="o"/>
            </a:pPr>
            <a:r>
              <a:rPr lang="en-US" dirty="0" smtClean="0"/>
              <a:t>Please </a:t>
            </a:r>
            <a:r>
              <a:rPr lang="en-US" dirty="0"/>
              <a:t>exercise caution when discussing services with vendors so that you are not directing them to start work as there is no financial obligation by the District if this is done by someone other than the delegated staff within the District</a:t>
            </a:r>
            <a:r>
              <a:rPr lang="en-US" dirty="0" smtClean="0"/>
              <a:t>.</a:t>
            </a:r>
            <a:endParaRPr lang="en-US" dirty="0"/>
          </a:p>
          <a:p>
            <a:pPr marL="285750" indent="-285750">
              <a:buFont typeface="Arial"/>
              <a:buChar char="•"/>
            </a:pPr>
            <a:r>
              <a:rPr lang="en-US" dirty="0" smtClean="0"/>
              <a:t>Services </a:t>
            </a:r>
            <a:r>
              <a:rPr lang="en-US" dirty="0"/>
              <a:t>provided either on or off campus require </a:t>
            </a:r>
            <a:r>
              <a:rPr lang="en-US" dirty="0" smtClean="0"/>
              <a:t>a </a:t>
            </a:r>
            <a:r>
              <a:rPr lang="en-US" dirty="0" smtClean="0"/>
              <a:t>PR </a:t>
            </a:r>
            <a:r>
              <a:rPr lang="en-US" dirty="0" smtClean="0"/>
              <a:t>and </a:t>
            </a:r>
            <a:r>
              <a:rPr lang="en-US" dirty="0"/>
              <a:t>subsequent contract as work is being done for the District and both include insurance on the part of the vendor</a:t>
            </a:r>
            <a:r>
              <a:rPr lang="en-US" dirty="0" smtClean="0"/>
              <a:t>.</a:t>
            </a:r>
            <a:endParaRPr lang="en-US" dirty="0"/>
          </a:p>
          <a:p>
            <a:pPr marL="285750" indent="-285750">
              <a:buFont typeface="Arial"/>
              <a:buChar char="•"/>
            </a:pPr>
            <a:r>
              <a:rPr lang="en-US" dirty="0" smtClean="0"/>
              <a:t>Professional </a:t>
            </a:r>
            <a:r>
              <a:rPr lang="en-US" dirty="0"/>
              <a:t>consultant services do not require three quotes, but can simply have one proposal and a subsequent contract issued to the consultant.</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85226" y="718924"/>
            <a:ext cx="1851025" cy="1933575"/>
          </a:xfrm>
          <a:prstGeom prst="rect">
            <a:avLst/>
          </a:prstGeom>
        </p:spPr>
      </p:pic>
    </p:spTree>
    <p:extLst>
      <p:ext uri="{BB962C8B-B14F-4D97-AF65-F5344CB8AC3E}">
        <p14:creationId xmlns:p14="http://schemas.microsoft.com/office/powerpoint/2010/main" val="6547030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1714"/>
            <a:ext cx="8042276" cy="537522"/>
          </a:xfrm>
        </p:spPr>
        <p:txBody>
          <a:bodyPr/>
          <a:lstStyle/>
          <a:p>
            <a:r>
              <a:rPr lang="en-US" sz="2400" dirty="0" smtClean="0">
                <a:solidFill>
                  <a:srgbClr val="0000FF"/>
                </a:solidFill>
              </a:rPr>
              <a:t>Contract Processing—Helpful </a:t>
            </a:r>
            <a:r>
              <a:rPr lang="en-US" sz="2400" dirty="0" smtClean="0">
                <a:solidFill>
                  <a:srgbClr val="0000FF"/>
                </a:solidFill>
              </a:rPr>
              <a:t>Hints Continued (V of VI)</a:t>
            </a:r>
            <a:endParaRPr lang="en-US" sz="2400" dirty="0">
              <a:solidFill>
                <a:srgbClr val="0000FF"/>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211613" y="4958424"/>
            <a:ext cx="2379938" cy="1699768"/>
          </a:xfrm>
          <a:prstGeom prst="rect">
            <a:avLst/>
          </a:prstGeom>
        </p:spPr>
      </p:pic>
      <p:sp>
        <p:nvSpPr>
          <p:cNvPr id="7" name="Rectangle 6"/>
          <p:cNvSpPr/>
          <p:nvPr/>
        </p:nvSpPr>
        <p:spPr>
          <a:xfrm>
            <a:off x="403152" y="1189191"/>
            <a:ext cx="8425885" cy="3139321"/>
          </a:xfrm>
          <a:prstGeom prst="rect">
            <a:avLst/>
          </a:prstGeom>
        </p:spPr>
        <p:txBody>
          <a:bodyPr wrap="square">
            <a:spAutoFit/>
          </a:bodyPr>
          <a:lstStyle/>
          <a:p>
            <a:pPr marL="285750" indent="-285750">
              <a:buFont typeface="Arial"/>
              <a:buChar char="•"/>
            </a:pPr>
            <a:r>
              <a:rPr lang="en-US" dirty="0"/>
              <a:t>Services for work to be </a:t>
            </a:r>
            <a:r>
              <a:rPr lang="en-US" dirty="0" smtClean="0"/>
              <a:t>done, such </a:t>
            </a:r>
            <a:r>
              <a:rPr lang="en-US" dirty="0"/>
              <a:t>as landscaping or </a:t>
            </a:r>
            <a:r>
              <a:rPr lang="en-US" dirty="0" smtClean="0"/>
              <a:t>fencing, require </a:t>
            </a:r>
            <a:r>
              <a:rPr lang="en-US" dirty="0"/>
              <a:t>three quotes if over </a:t>
            </a:r>
            <a:r>
              <a:rPr lang="en-US" dirty="0" smtClean="0"/>
              <a:t>$5,000 </a:t>
            </a:r>
            <a:r>
              <a:rPr lang="en-US" dirty="0"/>
              <a:t>and must be attached to the </a:t>
            </a:r>
            <a:r>
              <a:rPr lang="en-US" dirty="0" smtClean="0"/>
              <a:t>PR </a:t>
            </a:r>
            <a:r>
              <a:rPr lang="en-US" dirty="0"/>
              <a:t>as backup.  </a:t>
            </a:r>
          </a:p>
          <a:p>
            <a:pPr marL="742950" lvl="1" indent="-285750">
              <a:buFont typeface="Courier New"/>
              <a:buChar char="o"/>
            </a:pPr>
            <a:r>
              <a:rPr lang="en-US" dirty="0" smtClean="0"/>
              <a:t>The </a:t>
            </a:r>
            <a:r>
              <a:rPr lang="en-US" dirty="0"/>
              <a:t>College will obtain the quotes as typically the contractors are asked to inspect the area and get a description of the work to be performed. </a:t>
            </a:r>
            <a:endParaRPr lang="en-US" dirty="0" smtClean="0"/>
          </a:p>
          <a:p>
            <a:pPr marL="742950" lvl="1" indent="-285750">
              <a:buFont typeface="Courier New"/>
              <a:buChar char="o"/>
            </a:pPr>
            <a:r>
              <a:rPr lang="en-US" dirty="0" smtClean="0"/>
              <a:t> </a:t>
            </a:r>
            <a:r>
              <a:rPr lang="en-US" dirty="0"/>
              <a:t>If the work for these types of services exceeds $15,000, the formal bid process must be initiated per California law.</a:t>
            </a:r>
          </a:p>
          <a:p>
            <a:r>
              <a:rPr lang="en-US" dirty="0"/>
              <a:t> </a:t>
            </a:r>
          </a:p>
          <a:p>
            <a:pPr marL="285750" indent="-285750">
              <a:buFont typeface="Arial"/>
              <a:buChar char="•"/>
            </a:pPr>
            <a:r>
              <a:rPr lang="en-US" dirty="0" smtClean="0"/>
              <a:t>Even </a:t>
            </a:r>
            <a:r>
              <a:rPr lang="en-US" dirty="0"/>
              <a:t>if something does not appear to be a contract (i.e. </a:t>
            </a:r>
            <a:r>
              <a:rPr lang="en-US" dirty="0" smtClean="0"/>
              <a:t>one-time </a:t>
            </a:r>
            <a:r>
              <a:rPr lang="en-US" dirty="0"/>
              <a:t>advertisement</a:t>
            </a:r>
            <a:r>
              <a:rPr lang="en-US" dirty="0" smtClean="0"/>
              <a:t>), </a:t>
            </a:r>
            <a:r>
              <a:rPr lang="en-US" dirty="0"/>
              <a:t>but the vendor requires a document to be signed on behalf of the District, </a:t>
            </a:r>
            <a:r>
              <a:rPr lang="en-US" dirty="0" smtClean="0"/>
              <a:t>a Service requisition needs </a:t>
            </a:r>
            <a:r>
              <a:rPr lang="en-US" dirty="0"/>
              <a:t>to be generated </a:t>
            </a:r>
            <a:r>
              <a:rPr lang="en-US" dirty="0" smtClean="0"/>
              <a:t>with the document uploaded to the PR in </a:t>
            </a:r>
            <a:r>
              <a:rPr lang="en-US" dirty="0"/>
              <a:t>order for the document to be signed.</a:t>
            </a:r>
          </a:p>
        </p:txBody>
      </p:sp>
    </p:spTree>
    <p:extLst>
      <p:ext uri="{BB962C8B-B14F-4D97-AF65-F5344CB8AC3E}">
        <p14:creationId xmlns:p14="http://schemas.microsoft.com/office/powerpoint/2010/main" val="14158229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1714"/>
            <a:ext cx="8042276" cy="537522"/>
          </a:xfrm>
        </p:spPr>
        <p:txBody>
          <a:bodyPr/>
          <a:lstStyle/>
          <a:p>
            <a:r>
              <a:rPr lang="en-US" sz="2400" dirty="0" smtClean="0">
                <a:solidFill>
                  <a:srgbClr val="0000FF"/>
                </a:solidFill>
              </a:rPr>
              <a:t>Contract </a:t>
            </a:r>
            <a:r>
              <a:rPr lang="en-US" sz="2400" dirty="0" smtClean="0">
                <a:solidFill>
                  <a:srgbClr val="0000FF"/>
                </a:solidFill>
              </a:rPr>
              <a:t>Processing—A Final Thought on Helpful Hints</a:t>
            </a:r>
            <a:endParaRPr lang="en-US" sz="2400" dirty="0">
              <a:solidFill>
                <a:srgbClr val="0000FF"/>
              </a:solidFill>
            </a:endParaRPr>
          </a:p>
        </p:txBody>
      </p:sp>
      <p:sp>
        <p:nvSpPr>
          <p:cNvPr id="3" name="TextBox 2"/>
          <p:cNvSpPr txBox="1"/>
          <p:nvPr/>
        </p:nvSpPr>
        <p:spPr>
          <a:xfrm>
            <a:off x="188500" y="1390748"/>
            <a:ext cx="4676568" cy="4801314"/>
          </a:xfrm>
          <a:prstGeom prst="rect">
            <a:avLst/>
          </a:prstGeom>
          <a:noFill/>
        </p:spPr>
        <p:txBody>
          <a:bodyPr wrap="square" rtlCol="0">
            <a:spAutoFit/>
          </a:bodyPr>
          <a:lstStyle/>
          <a:p>
            <a:pPr marL="285750" indent="-285750">
              <a:buFont typeface="Arial"/>
              <a:buChar char="•"/>
            </a:pPr>
            <a:r>
              <a:rPr lang="en-US" dirty="0"/>
              <a:t>Memorandum of Understanding (MOU) documents are treated in the same manner as </a:t>
            </a:r>
            <a:r>
              <a:rPr lang="en-US" dirty="0" smtClean="0"/>
              <a:t>contracts, </a:t>
            </a:r>
            <a:r>
              <a:rPr lang="en-US" dirty="0"/>
              <a:t>as they require a signature on behalf of the </a:t>
            </a:r>
            <a:r>
              <a:rPr lang="en-US" dirty="0" smtClean="0"/>
              <a:t>District.  Therefore, MOU documents require </a:t>
            </a:r>
            <a:r>
              <a:rPr lang="en-US" dirty="0" smtClean="0"/>
              <a:t>a Service type requisition </a:t>
            </a:r>
            <a:r>
              <a:rPr lang="en-US" dirty="0"/>
              <a:t>and subsequent contract to be issued, even though typically there are no payments to be made.  </a:t>
            </a:r>
          </a:p>
          <a:p>
            <a:r>
              <a:rPr lang="en-US" dirty="0"/>
              <a:t> </a:t>
            </a:r>
          </a:p>
          <a:p>
            <a:pPr marL="285750" indent="-285750">
              <a:buFont typeface="Arial"/>
              <a:buChar char="•"/>
            </a:pPr>
            <a:r>
              <a:rPr lang="en-US" dirty="0" smtClean="0"/>
              <a:t>If </a:t>
            </a:r>
            <a:r>
              <a:rPr lang="en-US" dirty="0"/>
              <a:t>in doubt or you have any questions, please feel free to contact the Purchasing &amp; Contracts department at extension 7585.  </a:t>
            </a:r>
            <a:endParaRPr lang="en-US" dirty="0" smtClean="0"/>
          </a:p>
          <a:p>
            <a:pPr marL="285750" indent="-285750">
              <a:buFont typeface="Arial"/>
              <a:buChar char="•"/>
            </a:pPr>
            <a:endParaRPr lang="en-US" dirty="0"/>
          </a:p>
          <a:p>
            <a:pPr marL="285750" indent="-285750">
              <a:buFont typeface="Arial"/>
              <a:buChar char="•"/>
            </a:pPr>
            <a:r>
              <a:rPr lang="en-US" b="1" u="sng" dirty="0" smtClean="0">
                <a:solidFill>
                  <a:srgbClr val="0000FF"/>
                </a:solidFill>
              </a:rPr>
              <a:t>We </a:t>
            </a:r>
            <a:r>
              <a:rPr lang="en-US" b="1" u="sng" dirty="0">
                <a:solidFill>
                  <a:srgbClr val="0000FF"/>
                </a:solidFill>
              </a:rPr>
              <a:t>are here to help.</a:t>
            </a:r>
          </a:p>
          <a:p>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248915" y="2098137"/>
            <a:ext cx="3342636" cy="3505165"/>
          </a:xfrm>
          <a:prstGeom prst="rect">
            <a:avLst/>
          </a:prstGeom>
        </p:spPr>
      </p:pic>
      <p:pic>
        <p:nvPicPr>
          <p:cNvPr id="4" name="Picture 3" descr="Sheldon Coop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884" y="763903"/>
            <a:ext cx="1399662" cy="1866216"/>
          </a:xfrm>
          <a:prstGeom prst="rect">
            <a:avLst/>
          </a:prstGeom>
        </p:spPr>
      </p:pic>
      <p:pic>
        <p:nvPicPr>
          <p:cNvPr id="9" name="Picture 8" descr="Amy Farrah Fowl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335" y="4959605"/>
            <a:ext cx="1121828" cy="1730821"/>
          </a:xfrm>
          <a:prstGeom prst="rect">
            <a:avLst/>
          </a:prstGeom>
        </p:spPr>
      </p:pic>
    </p:spTree>
    <p:extLst>
      <p:ext uri="{BB962C8B-B14F-4D97-AF65-F5344CB8AC3E}">
        <p14:creationId xmlns:p14="http://schemas.microsoft.com/office/powerpoint/2010/main" val="7687027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95988"/>
            <a:ext cx="8042276" cy="1336956"/>
          </a:xfrm>
        </p:spPr>
        <p:txBody>
          <a:bodyPr>
            <a:normAutofit fontScale="90000"/>
          </a:bodyPr>
          <a:lstStyle/>
          <a:p>
            <a:r>
              <a:rPr lang="en-US" sz="3200" dirty="0" smtClean="0">
                <a:solidFill>
                  <a:srgbClr val="0000FF"/>
                </a:solidFill>
              </a:rPr>
              <a:t>Charge It!</a:t>
            </a:r>
            <a:br>
              <a:rPr lang="en-US" sz="3200" dirty="0" smtClean="0">
                <a:solidFill>
                  <a:srgbClr val="0000FF"/>
                </a:solidFill>
              </a:rPr>
            </a:br>
            <a:r>
              <a:rPr lang="en-US" sz="3200" dirty="0" smtClean="0">
                <a:solidFill>
                  <a:srgbClr val="0000FF"/>
                </a:solidFill>
              </a:rPr>
              <a:t/>
            </a:r>
            <a:br>
              <a:rPr lang="en-US" sz="3200" dirty="0" smtClean="0">
                <a:solidFill>
                  <a:srgbClr val="0000FF"/>
                </a:solidFill>
              </a:rPr>
            </a:br>
            <a:r>
              <a:rPr lang="en-US" sz="3200" dirty="0" smtClean="0">
                <a:solidFill>
                  <a:srgbClr val="0000FF"/>
                </a:solidFill>
              </a:rPr>
              <a:t>Credit Card Processing</a:t>
            </a:r>
            <a:endParaRPr lang="en-US" sz="3200" dirty="0">
              <a:solidFill>
                <a:srgbClr val="0000FF"/>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594910" y="3094497"/>
            <a:ext cx="2311272" cy="2004911"/>
          </a:xfrm>
          <a:prstGeom prst="rect">
            <a:avLst/>
          </a:prstGeom>
        </p:spPr>
      </p:pic>
    </p:spTree>
    <p:extLst>
      <p:ext uri="{BB962C8B-B14F-4D97-AF65-F5344CB8AC3E}">
        <p14:creationId xmlns:p14="http://schemas.microsoft.com/office/powerpoint/2010/main" val="828961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05555"/>
            <a:ext cx="8042276" cy="1336956"/>
          </a:xfrm>
        </p:spPr>
        <p:txBody>
          <a:bodyPr/>
          <a:lstStyle/>
          <a:p>
            <a:r>
              <a:rPr lang="en-US" sz="2800" dirty="0">
                <a:solidFill>
                  <a:srgbClr val="0000FF"/>
                </a:solidFill>
              </a:rPr>
              <a:t>Q: How many </a:t>
            </a:r>
            <a:r>
              <a:rPr lang="en-US" sz="2800" dirty="0" smtClean="0">
                <a:solidFill>
                  <a:srgbClr val="0000FF"/>
                </a:solidFill>
              </a:rPr>
              <a:t>credit card transactions does Purchasing audit on an annual basis?</a:t>
            </a:r>
            <a:endParaRPr lang="en-US" sz="2800" dirty="0">
              <a:solidFill>
                <a:srgbClr val="0000FF"/>
              </a:solidFill>
            </a:endParaRPr>
          </a:p>
        </p:txBody>
      </p:sp>
      <p:sp>
        <p:nvSpPr>
          <p:cNvPr id="3" name="TextBox 2"/>
          <p:cNvSpPr txBox="1"/>
          <p:nvPr/>
        </p:nvSpPr>
        <p:spPr>
          <a:xfrm>
            <a:off x="1164921" y="4396636"/>
            <a:ext cx="6475956" cy="830997"/>
          </a:xfrm>
          <a:prstGeom prst="rect">
            <a:avLst/>
          </a:prstGeom>
          <a:noFill/>
        </p:spPr>
        <p:txBody>
          <a:bodyPr wrap="square" rtlCol="0">
            <a:spAutoFit/>
          </a:bodyPr>
          <a:lstStyle/>
          <a:p>
            <a:pPr algn="ctr"/>
            <a:r>
              <a:rPr lang="en-US" sz="2400" dirty="0" smtClean="0">
                <a:solidFill>
                  <a:srgbClr val="002060"/>
                </a:solidFill>
              </a:rPr>
              <a:t>Approximately 6,412 with a total value of approximately $1,000,000.</a:t>
            </a:r>
            <a:endParaRPr lang="en-US" sz="2400" dirty="0">
              <a:solidFill>
                <a:srgbClr val="002060"/>
              </a:solidFill>
            </a:endParaRPr>
          </a:p>
        </p:txBody>
      </p:sp>
    </p:spTree>
    <p:extLst>
      <p:ext uri="{BB962C8B-B14F-4D97-AF65-F5344CB8AC3E}">
        <p14:creationId xmlns:p14="http://schemas.microsoft.com/office/powerpoint/2010/main" val="3925001001"/>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2286000" y="362803"/>
            <a:ext cx="4059382" cy="2865306"/>
          </a:xfrm>
          <a:prstGeom prst="rect">
            <a:avLst/>
          </a:prstGeom>
        </p:spPr>
      </p:pic>
      <p:sp>
        <p:nvSpPr>
          <p:cNvPr id="9" name="Rectangle 8"/>
          <p:cNvSpPr/>
          <p:nvPr/>
        </p:nvSpPr>
        <p:spPr>
          <a:xfrm>
            <a:off x="241891" y="3228109"/>
            <a:ext cx="8728250" cy="3693319"/>
          </a:xfrm>
          <a:prstGeom prst="rect">
            <a:avLst/>
          </a:prstGeom>
        </p:spPr>
        <p:txBody>
          <a:bodyPr wrap="square">
            <a:spAutoFit/>
          </a:bodyPr>
          <a:lstStyle/>
          <a:p>
            <a:r>
              <a:rPr lang="en-US" b="1" u="sng" dirty="0"/>
              <a:t>AUTHORIZED </a:t>
            </a:r>
            <a:r>
              <a:rPr lang="en-US" b="1" u="sng" dirty="0" smtClean="0"/>
              <a:t>PURCHASES</a:t>
            </a:r>
            <a:endParaRPr lang="en-US" dirty="0" smtClean="0"/>
          </a:p>
          <a:p>
            <a:pPr marL="285750" indent="-285750">
              <a:buFont typeface="Arial"/>
              <a:buChar char="•"/>
            </a:pPr>
            <a:r>
              <a:rPr lang="en-US" dirty="0" smtClean="0"/>
              <a:t>Supply </a:t>
            </a:r>
            <a:r>
              <a:rPr lang="en-US" dirty="0" smtClean="0"/>
              <a:t>Purchases </a:t>
            </a:r>
            <a:r>
              <a:rPr lang="en-US" dirty="0"/>
              <a:t>under $500 per </a:t>
            </a:r>
            <a:r>
              <a:rPr lang="en-US" dirty="0" smtClean="0"/>
              <a:t>Transaction</a:t>
            </a:r>
            <a:endParaRPr lang="en-US" dirty="0"/>
          </a:p>
          <a:p>
            <a:pPr marL="742950" lvl="1" indent="-285750">
              <a:buFont typeface="Courier New"/>
              <a:buChar char="o"/>
            </a:pPr>
            <a:r>
              <a:rPr lang="en-US" b="1" dirty="0"/>
              <a:t>Transactions limited to $50 or </a:t>
            </a:r>
            <a:r>
              <a:rPr lang="en-US" b="1" dirty="0" smtClean="0"/>
              <a:t>less:</a:t>
            </a:r>
          </a:p>
          <a:p>
            <a:pPr marL="1200150" lvl="2" indent="-285750">
              <a:buFont typeface="Wingdings" charset="2"/>
              <a:buChar char="v"/>
            </a:pPr>
            <a:r>
              <a:rPr lang="en-US" dirty="0" smtClean="0"/>
              <a:t>Postage</a:t>
            </a:r>
            <a:endParaRPr lang="en-US" dirty="0"/>
          </a:p>
          <a:p>
            <a:pPr marL="1200150" lvl="2" indent="-285750">
              <a:buFont typeface="Wingdings" charset="2"/>
              <a:buChar char="v"/>
            </a:pPr>
            <a:r>
              <a:rPr lang="en-US" dirty="0" smtClean="0"/>
              <a:t>Federal Express</a:t>
            </a:r>
          </a:p>
          <a:p>
            <a:pPr marL="1200150" lvl="2" indent="-285750">
              <a:buFont typeface="Wingdings" charset="2"/>
              <a:buChar char="v"/>
            </a:pPr>
            <a:r>
              <a:rPr lang="en-US" dirty="0" smtClean="0"/>
              <a:t>UPS</a:t>
            </a:r>
            <a:endParaRPr lang="en-US" dirty="0"/>
          </a:p>
          <a:p>
            <a:pPr marL="1200150" lvl="2" indent="-285750">
              <a:buFont typeface="Wingdings" charset="2"/>
              <a:buChar char="v"/>
            </a:pPr>
            <a:r>
              <a:rPr lang="en-US" dirty="0" smtClean="0"/>
              <a:t>Duplicating/Copying </a:t>
            </a:r>
            <a:r>
              <a:rPr lang="en-US" dirty="0"/>
              <a:t>of </a:t>
            </a:r>
            <a:r>
              <a:rPr lang="en-US" dirty="0" smtClean="0"/>
              <a:t>Material</a:t>
            </a:r>
            <a:endParaRPr lang="en-US" dirty="0"/>
          </a:p>
          <a:p>
            <a:pPr marL="742950" lvl="1" indent="-285750">
              <a:buFont typeface="Courier New"/>
              <a:buChar char="o"/>
            </a:pPr>
            <a:r>
              <a:rPr lang="en-US" b="1" dirty="0"/>
              <a:t>Transactions limited to $200 or </a:t>
            </a:r>
            <a:r>
              <a:rPr lang="en-US" b="1" dirty="0" smtClean="0"/>
              <a:t>less:</a:t>
            </a:r>
          </a:p>
          <a:p>
            <a:pPr marL="1200150" lvl="2" indent="-285750">
              <a:buFont typeface="Wingdings" charset="2"/>
              <a:buChar char="v"/>
            </a:pPr>
            <a:r>
              <a:rPr lang="en-US" dirty="0" smtClean="0"/>
              <a:t>Software</a:t>
            </a:r>
          </a:p>
          <a:p>
            <a:endParaRPr lang="en-US" dirty="0" smtClean="0"/>
          </a:p>
          <a:p>
            <a:pPr marL="285750" indent="-285750">
              <a:buFont typeface="Arial" panose="020B0604020202020204" pitchFamily="34" charset="0"/>
              <a:buChar char="•"/>
            </a:pPr>
            <a:r>
              <a:rPr lang="en-US" dirty="0" smtClean="0"/>
              <a:t>The credit card application and agreement forms can be found on Forms Depot and both items are required for all credit card requests.</a:t>
            </a:r>
            <a:endParaRPr lang="en-US" dirty="0"/>
          </a:p>
          <a:p>
            <a:pPr marL="1200150" lvl="2" indent="-285750">
              <a:buFont typeface="Wingdings" charset="2"/>
              <a:buChar char="v"/>
            </a:pPr>
            <a:endParaRPr lang="en-US" dirty="0" smtClean="0"/>
          </a:p>
        </p:txBody>
      </p:sp>
    </p:spTree>
    <p:extLst>
      <p:ext uri="{BB962C8B-B14F-4D97-AF65-F5344CB8AC3E}">
        <p14:creationId xmlns:p14="http://schemas.microsoft.com/office/powerpoint/2010/main" val="41251808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0456" y="428624"/>
            <a:ext cx="2374623" cy="2191625"/>
          </a:xfrm>
          <a:prstGeom prst="rect">
            <a:avLst/>
          </a:prstGeom>
        </p:spPr>
      </p:pic>
      <p:sp>
        <p:nvSpPr>
          <p:cNvPr id="3" name="TextBox 2"/>
          <p:cNvSpPr txBox="1"/>
          <p:nvPr/>
        </p:nvSpPr>
        <p:spPr>
          <a:xfrm>
            <a:off x="342680" y="2989581"/>
            <a:ext cx="8607303" cy="3693319"/>
          </a:xfrm>
          <a:prstGeom prst="rect">
            <a:avLst/>
          </a:prstGeom>
          <a:noFill/>
        </p:spPr>
        <p:txBody>
          <a:bodyPr wrap="square" rtlCol="0">
            <a:spAutoFit/>
          </a:bodyPr>
          <a:lstStyle/>
          <a:p>
            <a:r>
              <a:rPr lang="en-US" b="1" u="sng" dirty="0"/>
              <a:t>PROHIBITED PURCHASES</a:t>
            </a:r>
          </a:p>
          <a:p>
            <a:pPr marL="285750" indent="-285750">
              <a:buFont typeface="Arial"/>
              <a:buChar char="•"/>
            </a:pPr>
            <a:r>
              <a:rPr lang="en-US" dirty="0"/>
              <a:t>Any </a:t>
            </a:r>
            <a:r>
              <a:rPr lang="en-US" dirty="0" smtClean="0"/>
              <a:t>Purchase </a:t>
            </a:r>
            <a:r>
              <a:rPr lang="en-US" dirty="0"/>
              <a:t>over $500</a:t>
            </a:r>
          </a:p>
          <a:p>
            <a:pPr marL="285750" indent="-285750">
              <a:buFont typeface="Arial"/>
              <a:buChar char="•"/>
            </a:pPr>
            <a:r>
              <a:rPr lang="en-US" dirty="0" smtClean="0"/>
              <a:t>Equipment </a:t>
            </a:r>
            <a:r>
              <a:rPr lang="en-US" dirty="0"/>
              <a:t>over $</a:t>
            </a:r>
            <a:r>
              <a:rPr lang="en-US" dirty="0" smtClean="0"/>
              <a:t>500</a:t>
            </a:r>
          </a:p>
          <a:p>
            <a:pPr marL="285750" indent="-285750">
              <a:buFont typeface="Arial"/>
              <a:buChar char="•"/>
            </a:pPr>
            <a:r>
              <a:rPr lang="en-US" dirty="0" smtClean="0"/>
              <a:t>All Computer Equipment regardless of cost including computers, printers, scanners, etc.</a:t>
            </a:r>
            <a:endParaRPr lang="en-US" dirty="0"/>
          </a:p>
          <a:p>
            <a:pPr marL="285750" indent="-285750">
              <a:buFont typeface="Arial"/>
              <a:buChar char="•"/>
            </a:pPr>
            <a:r>
              <a:rPr lang="en-US" dirty="0"/>
              <a:t>Services of </a:t>
            </a:r>
            <a:r>
              <a:rPr lang="en-US" dirty="0" smtClean="0"/>
              <a:t>Any </a:t>
            </a:r>
            <a:r>
              <a:rPr lang="en-US" dirty="0"/>
              <a:t>K</a:t>
            </a:r>
            <a:r>
              <a:rPr lang="en-US" dirty="0" smtClean="0"/>
              <a:t>ind</a:t>
            </a:r>
            <a:endParaRPr lang="en-US" dirty="0"/>
          </a:p>
          <a:p>
            <a:pPr marL="285750" indent="-285750">
              <a:buFont typeface="Arial"/>
              <a:buChar char="•"/>
            </a:pPr>
            <a:r>
              <a:rPr lang="en-US" dirty="0"/>
              <a:t>Consultants, </a:t>
            </a:r>
            <a:r>
              <a:rPr lang="en-US" dirty="0" smtClean="0"/>
              <a:t>Instructors</a:t>
            </a:r>
            <a:r>
              <a:rPr lang="en-US" dirty="0"/>
              <a:t>, and </a:t>
            </a:r>
            <a:r>
              <a:rPr lang="en-US" dirty="0" smtClean="0"/>
              <a:t>Speakers</a:t>
            </a:r>
            <a:endParaRPr lang="en-US" dirty="0"/>
          </a:p>
          <a:p>
            <a:pPr marL="285750" indent="-285750">
              <a:buFont typeface="Arial"/>
              <a:buChar char="•"/>
            </a:pPr>
            <a:r>
              <a:rPr lang="en-US" dirty="0"/>
              <a:t>Personnel </a:t>
            </a:r>
            <a:r>
              <a:rPr lang="en-US" dirty="0" smtClean="0"/>
              <a:t>Costs/Labor </a:t>
            </a:r>
            <a:r>
              <a:rPr lang="en-US" dirty="0"/>
              <a:t>C</a:t>
            </a:r>
            <a:r>
              <a:rPr lang="en-US" dirty="0" smtClean="0"/>
              <a:t>harges</a:t>
            </a:r>
            <a:endParaRPr lang="en-US" dirty="0"/>
          </a:p>
          <a:p>
            <a:pPr marL="285750" indent="-285750">
              <a:buFont typeface="Arial"/>
              <a:buChar char="•"/>
            </a:pPr>
            <a:r>
              <a:rPr lang="en-US" dirty="0"/>
              <a:t>Items for </a:t>
            </a:r>
            <a:r>
              <a:rPr lang="en-US" dirty="0" smtClean="0"/>
              <a:t>Personal </a:t>
            </a:r>
            <a:r>
              <a:rPr lang="en-US" dirty="0"/>
              <a:t>U</a:t>
            </a:r>
            <a:r>
              <a:rPr lang="en-US" dirty="0" smtClean="0"/>
              <a:t>se</a:t>
            </a:r>
            <a:endParaRPr lang="en-US" dirty="0"/>
          </a:p>
          <a:p>
            <a:pPr marL="285750" indent="-285750">
              <a:buFont typeface="Arial"/>
              <a:buChar char="•"/>
            </a:pPr>
            <a:r>
              <a:rPr lang="en-US" dirty="0"/>
              <a:t>Maintenance or </a:t>
            </a:r>
            <a:r>
              <a:rPr lang="en-US" dirty="0" smtClean="0"/>
              <a:t>Service </a:t>
            </a:r>
            <a:r>
              <a:rPr lang="en-US" dirty="0"/>
              <a:t>A</a:t>
            </a:r>
            <a:r>
              <a:rPr lang="en-US" dirty="0" smtClean="0"/>
              <a:t>greements</a:t>
            </a:r>
            <a:endParaRPr lang="en-US" dirty="0"/>
          </a:p>
          <a:p>
            <a:pPr marL="285750" indent="-285750">
              <a:buFont typeface="Arial"/>
              <a:buChar char="•"/>
            </a:pPr>
            <a:r>
              <a:rPr lang="en-US" dirty="0"/>
              <a:t>Rental </a:t>
            </a:r>
            <a:r>
              <a:rPr lang="en-US" dirty="0" smtClean="0"/>
              <a:t>Agreements</a:t>
            </a:r>
            <a:r>
              <a:rPr lang="en-US" dirty="0"/>
              <a:t>, </a:t>
            </a:r>
            <a:r>
              <a:rPr lang="en-US" dirty="0" smtClean="0"/>
              <a:t>Facility </a:t>
            </a:r>
            <a:r>
              <a:rPr lang="en-US" dirty="0"/>
              <a:t>L</a:t>
            </a:r>
            <a:r>
              <a:rPr lang="en-US" dirty="0" smtClean="0"/>
              <a:t>eases </a:t>
            </a:r>
            <a:r>
              <a:rPr lang="en-US" dirty="0"/>
              <a:t>or </a:t>
            </a:r>
            <a:r>
              <a:rPr lang="en-US" dirty="0" smtClean="0"/>
              <a:t>Rentals</a:t>
            </a:r>
            <a:r>
              <a:rPr lang="en-US" dirty="0"/>
              <a:t>, E</a:t>
            </a:r>
            <a:r>
              <a:rPr lang="en-US" dirty="0" smtClean="0"/>
              <a:t>quipment Rental, </a:t>
            </a:r>
            <a:r>
              <a:rPr lang="en-US" dirty="0"/>
              <a:t>E</a:t>
            </a:r>
            <a:r>
              <a:rPr lang="en-US" dirty="0" smtClean="0"/>
              <a:t>tc</a:t>
            </a:r>
            <a:r>
              <a:rPr lang="en-US" dirty="0"/>
              <a:t>.</a:t>
            </a:r>
          </a:p>
          <a:p>
            <a:pPr marL="285750" indent="-285750">
              <a:buFont typeface="Arial"/>
              <a:buChar char="•"/>
            </a:pPr>
            <a:r>
              <a:rPr lang="en-US" dirty="0"/>
              <a:t>Lease</a:t>
            </a:r>
            <a:r>
              <a:rPr lang="en-US" dirty="0" smtClean="0"/>
              <a:t>/Purchase </a:t>
            </a:r>
            <a:r>
              <a:rPr lang="en-US" dirty="0"/>
              <a:t>A</a:t>
            </a:r>
            <a:r>
              <a:rPr lang="en-US" dirty="0" smtClean="0"/>
              <a:t>greements</a:t>
            </a:r>
            <a:endParaRPr lang="en-US" dirty="0"/>
          </a:p>
          <a:p>
            <a:endParaRPr lang="en-US" dirty="0"/>
          </a:p>
        </p:txBody>
      </p:sp>
    </p:spTree>
    <p:extLst>
      <p:ext uri="{BB962C8B-B14F-4D97-AF65-F5344CB8AC3E}">
        <p14:creationId xmlns:p14="http://schemas.microsoft.com/office/powerpoint/2010/main" val="4278923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0456" y="428624"/>
            <a:ext cx="2374623" cy="2191625"/>
          </a:xfrm>
          <a:prstGeom prst="rect">
            <a:avLst/>
          </a:prstGeom>
        </p:spPr>
      </p:pic>
      <p:sp>
        <p:nvSpPr>
          <p:cNvPr id="3" name="TextBox 2"/>
          <p:cNvSpPr txBox="1"/>
          <p:nvPr/>
        </p:nvSpPr>
        <p:spPr>
          <a:xfrm>
            <a:off x="342680" y="2989581"/>
            <a:ext cx="8607303" cy="3970318"/>
          </a:xfrm>
          <a:prstGeom prst="rect">
            <a:avLst/>
          </a:prstGeom>
          <a:noFill/>
        </p:spPr>
        <p:txBody>
          <a:bodyPr wrap="square" rtlCol="0">
            <a:spAutoFit/>
          </a:bodyPr>
          <a:lstStyle/>
          <a:p>
            <a:r>
              <a:rPr lang="en-US" b="1" u="sng" dirty="0"/>
              <a:t>PROHIBITED </a:t>
            </a:r>
            <a:r>
              <a:rPr lang="en-US" b="1" u="sng" dirty="0" smtClean="0"/>
              <a:t>PURCHASES CONTINUED</a:t>
            </a:r>
            <a:endParaRPr lang="en-US" b="1" u="sng" dirty="0"/>
          </a:p>
          <a:p>
            <a:pPr marL="285750" indent="-285750">
              <a:buFont typeface="Arial"/>
              <a:buChar char="•"/>
            </a:pPr>
            <a:r>
              <a:rPr lang="en-US" dirty="0"/>
              <a:t>Facility I</a:t>
            </a:r>
            <a:r>
              <a:rPr lang="en-US" dirty="0" smtClean="0"/>
              <a:t>mprovements</a:t>
            </a:r>
            <a:endParaRPr lang="en-US" dirty="0"/>
          </a:p>
          <a:p>
            <a:pPr marL="285750" indent="-285750">
              <a:buFont typeface="Arial"/>
              <a:buChar char="•"/>
            </a:pPr>
            <a:r>
              <a:rPr lang="en-US" dirty="0"/>
              <a:t>Membership </a:t>
            </a:r>
            <a:r>
              <a:rPr lang="en-US" dirty="0" smtClean="0"/>
              <a:t>Purchases</a:t>
            </a:r>
            <a:endParaRPr lang="en-US" dirty="0"/>
          </a:p>
          <a:p>
            <a:pPr marL="285750" indent="-285750">
              <a:buFont typeface="Arial"/>
              <a:buChar char="•"/>
            </a:pPr>
            <a:r>
              <a:rPr lang="en-US" dirty="0"/>
              <a:t>Software over $200</a:t>
            </a:r>
          </a:p>
          <a:p>
            <a:pPr marL="285750" indent="-285750">
              <a:buFont typeface="Arial"/>
              <a:buChar char="•"/>
            </a:pPr>
            <a:r>
              <a:rPr lang="en-US" dirty="0"/>
              <a:t>Travel </a:t>
            </a:r>
            <a:r>
              <a:rPr lang="en-US" dirty="0" smtClean="0"/>
              <a:t>Expenses (Air Fare, Ground Transportation</a:t>
            </a:r>
            <a:r>
              <a:rPr lang="en-US" dirty="0"/>
              <a:t>, </a:t>
            </a:r>
            <a:r>
              <a:rPr lang="en-US" dirty="0" smtClean="0"/>
              <a:t>Lodging</a:t>
            </a:r>
            <a:r>
              <a:rPr lang="en-US" dirty="0"/>
              <a:t>, </a:t>
            </a:r>
            <a:r>
              <a:rPr lang="en-US" dirty="0" smtClean="0"/>
              <a:t>Conference Fees</a:t>
            </a:r>
            <a:r>
              <a:rPr lang="en-US" dirty="0"/>
              <a:t>, </a:t>
            </a:r>
            <a:r>
              <a:rPr lang="en-US" dirty="0" smtClean="0"/>
              <a:t>Meals</a:t>
            </a:r>
            <a:r>
              <a:rPr lang="en-US" dirty="0"/>
              <a:t>)</a:t>
            </a:r>
          </a:p>
          <a:p>
            <a:pPr marL="285750" indent="-285750">
              <a:buFont typeface="Arial"/>
              <a:buChar char="•"/>
            </a:pPr>
            <a:r>
              <a:rPr lang="en-US" dirty="0"/>
              <a:t>Meals or </a:t>
            </a:r>
            <a:r>
              <a:rPr lang="en-US" dirty="0" smtClean="0"/>
              <a:t>Refreshments Served </a:t>
            </a:r>
            <a:r>
              <a:rPr lang="en-US" dirty="0"/>
              <a:t>in a </a:t>
            </a:r>
            <a:r>
              <a:rPr lang="en-US" dirty="0" smtClean="0"/>
              <a:t>Restaurant</a:t>
            </a:r>
            <a:endParaRPr lang="en-US" dirty="0"/>
          </a:p>
          <a:p>
            <a:pPr marL="285750" indent="-285750">
              <a:buFont typeface="Arial"/>
              <a:buChar char="•"/>
            </a:pPr>
            <a:r>
              <a:rPr lang="en-US" dirty="0"/>
              <a:t>Food</a:t>
            </a:r>
            <a:r>
              <a:rPr lang="en-US" dirty="0" smtClean="0"/>
              <a:t>/Refreshments </a:t>
            </a:r>
            <a:r>
              <a:rPr lang="en-US" dirty="0"/>
              <a:t>for </a:t>
            </a:r>
            <a:r>
              <a:rPr lang="en-US" dirty="0" smtClean="0"/>
              <a:t>Office Celebrations </a:t>
            </a:r>
            <a:r>
              <a:rPr lang="en-US" dirty="0"/>
              <a:t>or </a:t>
            </a:r>
            <a:r>
              <a:rPr lang="en-US" dirty="0" smtClean="0"/>
              <a:t>Parties</a:t>
            </a:r>
            <a:endParaRPr lang="en-US" dirty="0"/>
          </a:p>
          <a:p>
            <a:pPr marL="285750" indent="-285750">
              <a:buFont typeface="Arial"/>
              <a:buChar char="•"/>
            </a:pPr>
            <a:r>
              <a:rPr lang="en-US" dirty="0"/>
              <a:t>Party </a:t>
            </a:r>
            <a:r>
              <a:rPr lang="en-US" dirty="0" smtClean="0"/>
              <a:t>Decorations</a:t>
            </a:r>
            <a:endParaRPr lang="en-US" dirty="0"/>
          </a:p>
          <a:p>
            <a:pPr marL="285750" indent="-285750">
              <a:buFont typeface="Arial"/>
              <a:buChar char="•"/>
            </a:pPr>
            <a:r>
              <a:rPr lang="en-US" dirty="0"/>
              <a:t>Postage, Federal Express, </a:t>
            </a:r>
            <a:r>
              <a:rPr lang="en-US" dirty="0" smtClean="0"/>
              <a:t>or UPS </a:t>
            </a:r>
            <a:r>
              <a:rPr lang="en-US" dirty="0"/>
              <a:t>over $50</a:t>
            </a:r>
          </a:p>
          <a:p>
            <a:pPr marL="285750" indent="-285750">
              <a:buFont typeface="Arial"/>
              <a:buChar char="•"/>
            </a:pPr>
            <a:r>
              <a:rPr lang="en-US" dirty="0"/>
              <a:t>Duplicating</a:t>
            </a:r>
            <a:r>
              <a:rPr lang="en-US" dirty="0" smtClean="0"/>
              <a:t>/Copying </a:t>
            </a:r>
            <a:r>
              <a:rPr lang="en-US" dirty="0"/>
              <a:t>of </a:t>
            </a:r>
            <a:r>
              <a:rPr lang="en-US" dirty="0" smtClean="0"/>
              <a:t>Material </a:t>
            </a:r>
            <a:r>
              <a:rPr lang="en-US" dirty="0"/>
              <a:t>over $50</a:t>
            </a:r>
          </a:p>
          <a:p>
            <a:pPr marL="285750" indent="-285750">
              <a:buFont typeface="Arial"/>
              <a:buChar char="•"/>
            </a:pPr>
            <a:r>
              <a:rPr lang="en-US" dirty="0"/>
              <a:t>Off</a:t>
            </a:r>
            <a:r>
              <a:rPr lang="en-US" dirty="0" smtClean="0"/>
              <a:t>-Site Printing</a:t>
            </a:r>
            <a:endParaRPr lang="en-US" dirty="0"/>
          </a:p>
          <a:p>
            <a:pPr marL="285750" indent="-285750">
              <a:buFont typeface="Arial"/>
              <a:buChar char="•"/>
            </a:pPr>
            <a:r>
              <a:rPr lang="en-US" dirty="0"/>
              <a:t>On-line </a:t>
            </a:r>
            <a:r>
              <a:rPr lang="en-US" dirty="0" smtClean="0"/>
              <a:t>Database Subscriptions Requiring </a:t>
            </a:r>
            <a:r>
              <a:rPr lang="en-US" dirty="0"/>
              <a:t>a </a:t>
            </a:r>
            <a:r>
              <a:rPr lang="en-US" dirty="0" smtClean="0"/>
              <a:t>Signed Agreement</a:t>
            </a:r>
            <a:endParaRPr lang="en-US" dirty="0"/>
          </a:p>
          <a:p>
            <a:endParaRPr lang="en-US" dirty="0"/>
          </a:p>
        </p:txBody>
      </p:sp>
    </p:spTree>
    <p:extLst>
      <p:ext uri="{BB962C8B-B14F-4D97-AF65-F5344CB8AC3E}">
        <p14:creationId xmlns:p14="http://schemas.microsoft.com/office/powerpoint/2010/main" val="24828637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677920" y="278754"/>
            <a:ext cx="1788160" cy="1704975"/>
          </a:xfrm>
          <a:prstGeom prst="rect">
            <a:avLst/>
          </a:prstGeom>
        </p:spPr>
      </p:pic>
      <p:sp>
        <p:nvSpPr>
          <p:cNvPr id="5" name="Rectangle 4"/>
          <p:cNvSpPr/>
          <p:nvPr/>
        </p:nvSpPr>
        <p:spPr>
          <a:xfrm>
            <a:off x="362837" y="1983729"/>
            <a:ext cx="8566988" cy="4524315"/>
          </a:xfrm>
          <a:prstGeom prst="rect">
            <a:avLst/>
          </a:prstGeom>
        </p:spPr>
        <p:txBody>
          <a:bodyPr wrap="square">
            <a:spAutoFit/>
          </a:bodyPr>
          <a:lstStyle/>
          <a:p>
            <a:r>
              <a:rPr lang="en-US" b="1" u="sng" dirty="0"/>
              <a:t>PROHIBITED PRACTICES</a:t>
            </a:r>
          </a:p>
          <a:p>
            <a:pPr marL="285750" indent="-285750">
              <a:buFont typeface="Arial"/>
              <a:buChar char="•"/>
            </a:pPr>
            <a:r>
              <a:rPr lang="en-US" dirty="0"/>
              <a:t>Cash </a:t>
            </a:r>
            <a:r>
              <a:rPr lang="en-US" dirty="0" smtClean="0"/>
              <a:t>Refunds</a:t>
            </a:r>
            <a:endParaRPr lang="en-US" dirty="0"/>
          </a:p>
          <a:p>
            <a:pPr marL="285750" indent="-285750">
              <a:buFont typeface="Arial"/>
              <a:buChar char="•"/>
            </a:pPr>
            <a:r>
              <a:rPr lang="en-US" dirty="0"/>
              <a:t>Cash </a:t>
            </a:r>
            <a:r>
              <a:rPr lang="en-US" dirty="0" smtClean="0"/>
              <a:t>Advances</a:t>
            </a:r>
            <a:endParaRPr lang="en-US" dirty="0"/>
          </a:p>
          <a:p>
            <a:pPr marL="285750" indent="-285750">
              <a:buFont typeface="Arial"/>
              <a:buChar char="•"/>
            </a:pPr>
            <a:r>
              <a:rPr lang="en-US" dirty="0"/>
              <a:t>Split </a:t>
            </a:r>
            <a:r>
              <a:rPr lang="en-US" dirty="0" smtClean="0"/>
              <a:t>Orders </a:t>
            </a:r>
            <a:r>
              <a:rPr lang="en-US" dirty="0"/>
              <a:t>of </a:t>
            </a:r>
            <a:r>
              <a:rPr lang="en-US" dirty="0" smtClean="0"/>
              <a:t>Multiple </a:t>
            </a:r>
            <a:r>
              <a:rPr lang="en-US" dirty="0"/>
              <a:t>I</a:t>
            </a:r>
            <a:r>
              <a:rPr lang="en-US" dirty="0" smtClean="0"/>
              <a:t>tems </a:t>
            </a:r>
            <a:r>
              <a:rPr lang="en-US" dirty="0"/>
              <a:t>into </a:t>
            </a:r>
            <a:r>
              <a:rPr lang="en-US" dirty="0" smtClean="0"/>
              <a:t>Two </a:t>
            </a:r>
            <a:r>
              <a:rPr lang="en-US" dirty="0"/>
              <a:t>or </a:t>
            </a:r>
            <a:r>
              <a:rPr lang="en-US" dirty="0" smtClean="0"/>
              <a:t>More </a:t>
            </a:r>
            <a:r>
              <a:rPr lang="en-US" dirty="0"/>
              <a:t>T</a:t>
            </a:r>
            <a:r>
              <a:rPr lang="en-US" dirty="0" smtClean="0"/>
              <a:t>ransactions </a:t>
            </a:r>
            <a:r>
              <a:rPr lang="en-US" dirty="0"/>
              <a:t>to </a:t>
            </a:r>
            <a:r>
              <a:rPr lang="en-US" dirty="0" smtClean="0"/>
              <a:t>Avoid </a:t>
            </a:r>
            <a:r>
              <a:rPr lang="en-US" dirty="0"/>
              <a:t>$500 </a:t>
            </a:r>
            <a:r>
              <a:rPr lang="en-US" dirty="0" smtClean="0"/>
              <a:t>Limit </a:t>
            </a:r>
            <a:endParaRPr lang="en-US" dirty="0"/>
          </a:p>
          <a:p>
            <a:pPr marL="285750" indent="-285750">
              <a:buFont typeface="Arial"/>
              <a:buChar char="•"/>
            </a:pPr>
            <a:r>
              <a:rPr lang="en-US" dirty="0"/>
              <a:t>Using </a:t>
            </a:r>
            <a:r>
              <a:rPr lang="en-US" dirty="0" smtClean="0"/>
              <a:t>Card </a:t>
            </a:r>
            <a:r>
              <a:rPr lang="en-US" dirty="0"/>
              <a:t>T</a:t>
            </a:r>
            <a:r>
              <a:rPr lang="en-US" dirty="0" smtClean="0"/>
              <a:t>wo </a:t>
            </a:r>
            <a:r>
              <a:rPr lang="en-US" dirty="0"/>
              <a:t>T</a:t>
            </a:r>
            <a:r>
              <a:rPr lang="en-US" dirty="0" smtClean="0"/>
              <a:t>imes </a:t>
            </a:r>
            <a:r>
              <a:rPr lang="en-US" dirty="0"/>
              <a:t>for </a:t>
            </a:r>
            <a:r>
              <a:rPr lang="en-US" dirty="0" smtClean="0"/>
              <a:t>One </a:t>
            </a:r>
            <a:r>
              <a:rPr lang="en-US" dirty="0"/>
              <a:t>P</a:t>
            </a:r>
            <a:r>
              <a:rPr lang="en-US" dirty="0" smtClean="0"/>
              <a:t>urchase</a:t>
            </a:r>
            <a:r>
              <a:rPr lang="en-US" dirty="0"/>
              <a:t>, </a:t>
            </a:r>
            <a:r>
              <a:rPr lang="en-US" dirty="0" smtClean="0"/>
              <a:t>Total </a:t>
            </a:r>
            <a:r>
              <a:rPr lang="en-US" dirty="0"/>
              <a:t>over $500 </a:t>
            </a:r>
          </a:p>
          <a:p>
            <a:pPr marL="285750" indent="-285750">
              <a:buFont typeface="Arial"/>
              <a:buChar char="•"/>
            </a:pPr>
            <a:r>
              <a:rPr lang="en-US" dirty="0"/>
              <a:t>Transferring </a:t>
            </a:r>
            <a:r>
              <a:rPr lang="en-US" dirty="0" smtClean="0"/>
              <a:t>Cards </a:t>
            </a:r>
            <a:r>
              <a:rPr lang="en-US" dirty="0"/>
              <a:t>between </a:t>
            </a:r>
            <a:r>
              <a:rPr lang="en-US" dirty="0" smtClean="0"/>
              <a:t>Individuals</a:t>
            </a:r>
            <a:endParaRPr lang="en-US" dirty="0"/>
          </a:p>
          <a:p>
            <a:pPr marL="285750" indent="-285750">
              <a:buFont typeface="Arial"/>
              <a:buChar char="•"/>
            </a:pPr>
            <a:r>
              <a:rPr lang="en-US" dirty="0"/>
              <a:t>Allowing </a:t>
            </a:r>
            <a:r>
              <a:rPr lang="en-US" dirty="0" smtClean="0"/>
              <a:t>Another </a:t>
            </a:r>
            <a:r>
              <a:rPr lang="en-US" dirty="0"/>
              <a:t>D</a:t>
            </a:r>
            <a:r>
              <a:rPr lang="en-US" dirty="0" smtClean="0"/>
              <a:t>epartment </a:t>
            </a:r>
            <a:r>
              <a:rPr lang="en-US" dirty="0"/>
              <a:t>to </a:t>
            </a:r>
            <a:r>
              <a:rPr lang="en-US" dirty="0" smtClean="0"/>
              <a:t>Use </a:t>
            </a:r>
            <a:r>
              <a:rPr lang="en-US" dirty="0"/>
              <a:t>C</a:t>
            </a:r>
            <a:r>
              <a:rPr lang="en-US" dirty="0" smtClean="0"/>
              <a:t>ard</a:t>
            </a:r>
            <a:r>
              <a:rPr lang="en-US" dirty="0"/>
              <a:t>, then </a:t>
            </a:r>
            <a:r>
              <a:rPr lang="en-US" dirty="0" smtClean="0"/>
              <a:t>Transferring </a:t>
            </a:r>
            <a:r>
              <a:rPr lang="en-US" dirty="0"/>
              <a:t>E</a:t>
            </a:r>
            <a:r>
              <a:rPr lang="en-US" dirty="0" smtClean="0"/>
              <a:t>xpense</a:t>
            </a:r>
            <a:endParaRPr lang="en-US" dirty="0"/>
          </a:p>
          <a:p>
            <a:pPr marL="285750" indent="-285750">
              <a:buFont typeface="Arial"/>
              <a:buChar char="•"/>
            </a:pPr>
            <a:r>
              <a:rPr lang="en-US" dirty="0"/>
              <a:t>Using </a:t>
            </a:r>
            <a:r>
              <a:rPr lang="en-US" dirty="0" smtClean="0"/>
              <a:t>Card </a:t>
            </a:r>
            <a:r>
              <a:rPr lang="en-US" dirty="0"/>
              <a:t>for </a:t>
            </a:r>
            <a:r>
              <a:rPr lang="en-US" dirty="0" smtClean="0"/>
              <a:t>Personal </a:t>
            </a:r>
            <a:r>
              <a:rPr lang="en-US" dirty="0"/>
              <a:t>P</a:t>
            </a:r>
            <a:r>
              <a:rPr lang="en-US" dirty="0" smtClean="0"/>
              <a:t>urchases</a:t>
            </a:r>
            <a:r>
              <a:rPr lang="en-US" dirty="0"/>
              <a:t>, then </a:t>
            </a:r>
            <a:r>
              <a:rPr lang="en-US" dirty="0" smtClean="0"/>
              <a:t>Reimbursing </a:t>
            </a:r>
            <a:r>
              <a:rPr lang="en-US" dirty="0"/>
              <a:t>District </a:t>
            </a:r>
            <a:r>
              <a:rPr lang="en-US" dirty="0" smtClean="0"/>
              <a:t>Later</a:t>
            </a:r>
          </a:p>
          <a:p>
            <a:endParaRPr lang="en-US" u="sng" dirty="0">
              <a:solidFill>
                <a:srgbClr val="660066"/>
              </a:solidFill>
            </a:endParaRPr>
          </a:p>
          <a:p>
            <a:r>
              <a:rPr lang="en-US" u="sng" dirty="0" smtClean="0">
                <a:solidFill>
                  <a:srgbClr val="660066"/>
                </a:solidFill>
              </a:rPr>
              <a:t>Additional Notes:</a:t>
            </a:r>
          </a:p>
          <a:p>
            <a:pPr marL="342900" indent="-342900">
              <a:buFont typeface="+mj-lt"/>
              <a:buAutoNum type="arabicPeriod"/>
            </a:pPr>
            <a:r>
              <a:rPr lang="en-US" dirty="0">
                <a:solidFill>
                  <a:srgbClr val="660066"/>
                </a:solidFill>
              </a:rPr>
              <a:t>Itemized receipts are required to be provided with your monthly statement, not just the credit card receipt showing the charge </a:t>
            </a:r>
            <a:r>
              <a:rPr lang="en-US" dirty="0" smtClean="0">
                <a:solidFill>
                  <a:srgbClr val="660066"/>
                </a:solidFill>
              </a:rPr>
              <a:t>amount.</a:t>
            </a:r>
          </a:p>
          <a:p>
            <a:pPr marL="342900" indent="-342900">
              <a:buFont typeface="+mj-lt"/>
              <a:buAutoNum type="arabicPeriod"/>
            </a:pPr>
            <a:r>
              <a:rPr lang="en-US" dirty="0" smtClean="0">
                <a:solidFill>
                  <a:srgbClr val="660066"/>
                </a:solidFill>
              </a:rPr>
              <a:t>Individual </a:t>
            </a:r>
            <a:r>
              <a:rPr lang="en-US" dirty="0">
                <a:solidFill>
                  <a:srgbClr val="660066"/>
                </a:solidFill>
              </a:rPr>
              <a:t>purchases made over the course of a couple or several days in a row to the same vendor </a:t>
            </a:r>
            <a:r>
              <a:rPr lang="en-US" dirty="0" smtClean="0">
                <a:solidFill>
                  <a:srgbClr val="660066"/>
                </a:solidFill>
              </a:rPr>
              <a:t>for similar items with </a:t>
            </a:r>
            <a:r>
              <a:rPr lang="en-US" dirty="0">
                <a:solidFill>
                  <a:srgbClr val="660066"/>
                </a:solidFill>
              </a:rPr>
              <a:t>each purchase being just under the $500 limit constitutes a “split purchase” in the mind of our auditors.</a:t>
            </a:r>
          </a:p>
          <a:p>
            <a:endParaRPr lang="en-US" dirty="0"/>
          </a:p>
        </p:txBody>
      </p:sp>
    </p:spTree>
    <p:extLst>
      <p:ext uri="{BB962C8B-B14F-4D97-AF65-F5344CB8AC3E}">
        <p14:creationId xmlns:p14="http://schemas.microsoft.com/office/powerpoint/2010/main" val="2783779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677920" y="964050"/>
            <a:ext cx="1788160" cy="1704975"/>
          </a:xfrm>
          <a:prstGeom prst="rect">
            <a:avLst/>
          </a:prstGeom>
        </p:spPr>
      </p:pic>
      <p:sp>
        <p:nvSpPr>
          <p:cNvPr id="5" name="Rectangle 4"/>
          <p:cNvSpPr/>
          <p:nvPr/>
        </p:nvSpPr>
        <p:spPr>
          <a:xfrm>
            <a:off x="322521" y="3616346"/>
            <a:ext cx="8566988" cy="1661993"/>
          </a:xfrm>
          <a:prstGeom prst="rect">
            <a:avLst/>
          </a:prstGeom>
          <a:solidFill>
            <a:srgbClr val="FFFF00"/>
          </a:solidFill>
        </p:spPr>
        <p:txBody>
          <a:bodyPr wrap="square">
            <a:spAutoFit/>
          </a:bodyPr>
          <a:lstStyle/>
          <a:p>
            <a:pPr algn="ctr"/>
            <a:r>
              <a:rPr lang="en-US" sz="2800" b="1" dirty="0"/>
              <a:t>Utilizing any of </a:t>
            </a:r>
            <a:r>
              <a:rPr lang="en-US" sz="2800" b="1" dirty="0" smtClean="0"/>
              <a:t>the prohibited </a:t>
            </a:r>
            <a:r>
              <a:rPr lang="en-US" sz="2800" b="1" dirty="0"/>
              <a:t>practices may result in your credit card being revoked permanently.</a:t>
            </a:r>
          </a:p>
          <a:p>
            <a:endParaRPr lang="en-US" dirty="0"/>
          </a:p>
        </p:txBody>
      </p:sp>
    </p:spTree>
    <p:extLst>
      <p:ext uri="{BB962C8B-B14F-4D97-AF65-F5344CB8AC3E}">
        <p14:creationId xmlns:p14="http://schemas.microsoft.com/office/powerpoint/2010/main" val="1323590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4320131"/>
            <a:ext cx="8042276" cy="1336956"/>
          </a:xfrm>
          <a:solidFill>
            <a:srgbClr val="DFF547"/>
          </a:solidFill>
        </p:spPr>
        <p:txBody>
          <a:bodyPr/>
          <a:lstStyle/>
          <a:p>
            <a:r>
              <a:rPr lang="en-US" sz="1800" b="1" dirty="0">
                <a:solidFill>
                  <a:srgbClr val="000000"/>
                </a:solidFill>
              </a:rPr>
              <a:t>We are also the only individuals with the legal authority to commit the District to payment of invoices from vendors for materials, equipment and services.</a:t>
            </a:r>
            <a:r>
              <a:rPr lang="en-US" sz="1800" dirty="0">
                <a:solidFill>
                  <a:srgbClr val="000000"/>
                </a:solidFill>
              </a:rPr>
              <a:t/>
            </a:r>
            <a:br>
              <a:rPr lang="en-US" sz="1800" dirty="0">
                <a:solidFill>
                  <a:srgbClr val="000000"/>
                </a:solidFill>
              </a:rPr>
            </a:br>
            <a:endParaRPr lang="en-US" sz="1800" dirty="0">
              <a:solidFill>
                <a:srgbClr val="000000"/>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098836" y="829092"/>
            <a:ext cx="2908135" cy="2678012"/>
          </a:xfrm>
          <a:prstGeom prst="rect">
            <a:avLst/>
          </a:prstGeom>
        </p:spPr>
      </p:pic>
    </p:spTree>
    <p:extLst>
      <p:ext uri="{BB962C8B-B14F-4D97-AF65-F5344CB8AC3E}">
        <p14:creationId xmlns:p14="http://schemas.microsoft.com/office/powerpoint/2010/main" val="2216522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75824"/>
            <a:ext cx="8042276" cy="1336956"/>
          </a:xfrm>
        </p:spPr>
        <p:txBody>
          <a:bodyPr/>
          <a:lstStyle/>
          <a:p>
            <a:r>
              <a:rPr lang="en-US" sz="3600" dirty="0" smtClean="0">
                <a:solidFill>
                  <a:srgbClr val="0000FF"/>
                </a:solidFill>
              </a:rPr>
              <a:t>Helpful Purchasing Tips from the Buyers</a:t>
            </a:r>
            <a:endParaRPr lang="en-US" sz="3600" dirty="0">
              <a:solidFill>
                <a:srgbClr val="0000FF"/>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065145" y="2823746"/>
            <a:ext cx="3013710" cy="3105150"/>
          </a:xfrm>
          <a:prstGeom prst="rect">
            <a:avLst/>
          </a:prstGeom>
        </p:spPr>
      </p:pic>
    </p:spTree>
    <p:extLst>
      <p:ext uri="{BB962C8B-B14F-4D97-AF65-F5344CB8AC3E}">
        <p14:creationId xmlns:p14="http://schemas.microsoft.com/office/powerpoint/2010/main" val="150356240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600200" y="546417"/>
            <a:ext cx="5943600" cy="5765165"/>
          </a:xfrm>
          <a:prstGeom prst="rect">
            <a:avLst/>
          </a:prstGeom>
        </p:spPr>
      </p:pic>
    </p:spTree>
    <p:extLst>
      <p:ext uri="{BB962C8B-B14F-4D97-AF65-F5344CB8AC3E}">
        <p14:creationId xmlns:p14="http://schemas.microsoft.com/office/powerpoint/2010/main" val="33214232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9601"/>
            <a:ext cx="8042276" cy="1336956"/>
          </a:xfrm>
        </p:spPr>
        <p:txBody>
          <a:bodyPr/>
          <a:lstStyle/>
          <a:p>
            <a:r>
              <a:rPr lang="en-US" sz="3600" dirty="0" smtClean="0">
                <a:solidFill>
                  <a:srgbClr val="0000FF"/>
                </a:solidFill>
              </a:rPr>
              <a:t>Processing Computer Orders</a:t>
            </a:r>
            <a:endParaRPr lang="en-US" sz="3600" dirty="0">
              <a:solidFill>
                <a:srgbClr val="0000FF"/>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489347" y="2218701"/>
            <a:ext cx="4286250" cy="3509010"/>
          </a:xfrm>
          <a:prstGeom prst="rect">
            <a:avLst/>
          </a:prstGeom>
        </p:spPr>
      </p:pic>
    </p:spTree>
    <p:extLst>
      <p:ext uri="{BB962C8B-B14F-4D97-AF65-F5344CB8AC3E}">
        <p14:creationId xmlns:p14="http://schemas.microsoft.com/office/powerpoint/2010/main" val="4208451336"/>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680" y="1128723"/>
            <a:ext cx="8466200" cy="4801314"/>
          </a:xfrm>
          <a:prstGeom prst="rect">
            <a:avLst/>
          </a:prstGeom>
          <a:noFill/>
        </p:spPr>
        <p:txBody>
          <a:bodyPr wrap="square" rtlCol="0">
            <a:spAutoFit/>
          </a:bodyPr>
          <a:lstStyle/>
          <a:p>
            <a:pPr marL="285750" indent="-285750">
              <a:buFont typeface="Arial"/>
              <a:buChar char="•"/>
            </a:pPr>
            <a:r>
              <a:rPr lang="en-US" dirty="0"/>
              <a:t>Pre-populated </a:t>
            </a:r>
            <a:r>
              <a:rPr lang="en-US" dirty="0" smtClean="0"/>
              <a:t>Descriptions for </a:t>
            </a:r>
            <a:r>
              <a:rPr lang="en-US" dirty="0" smtClean="0"/>
              <a:t>Easy </a:t>
            </a:r>
            <a:r>
              <a:rPr lang="en-US" dirty="0"/>
              <a:t>O</a:t>
            </a:r>
            <a:r>
              <a:rPr lang="en-US" dirty="0" smtClean="0"/>
              <a:t>rdering </a:t>
            </a:r>
            <a:r>
              <a:rPr lang="en-US" dirty="0"/>
              <a:t>– </a:t>
            </a:r>
            <a:r>
              <a:rPr lang="en-US" dirty="0" smtClean="0"/>
              <a:t>Copy </a:t>
            </a:r>
            <a:r>
              <a:rPr lang="en-US" dirty="0"/>
              <a:t>and </a:t>
            </a:r>
            <a:r>
              <a:rPr lang="en-US" dirty="0" smtClean="0"/>
              <a:t>Paste </a:t>
            </a:r>
            <a:r>
              <a:rPr lang="en-US" dirty="0"/>
              <a:t>I</a:t>
            </a:r>
            <a:r>
              <a:rPr lang="en-US" dirty="0" smtClean="0"/>
              <a:t>nformation </a:t>
            </a:r>
            <a:r>
              <a:rPr lang="en-US" dirty="0"/>
              <a:t>A</a:t>
            </a:r>
            <a:r>
              <a:rPr lang="en-US" dirty="0" smtClean="0"/>
              <a:t>lready </a:t>
            </a:r>
            <a:r>
              <a:rPr lang="en-US" dirty="0"/>
              <a:t>in the </a:t>
            </a:r>
            <a:r>
              <a:rPr lang="en-US" dirty="0" smtClean="0"/>
              <a:t>Description </a:t>
            </a:r>
            <a:r>
              <a:rPr lang="en-US" dirty="0" smtClean="0"/>
              <a:t>(DELLSF1, DELLDT1, DELLMF1, DELLALL-24, DELLAT1-27, DELLAD1).  These are updated and posted on the intranet at the following link:</a:t>
            </a:r>
          </a:p>
          <a:p>
            <a:pPr marL="285750" indent="-285750">
              <a:buFont typeface="Arial"/>
              <a:buChar char="•"/>
            </a:pPr>
            <a:r>
              <a:rPr lang="en-US" dirty="0">
                <a:hlinkClick r:id="rId2"/>
              </a:rPr>
              <a:t>https://intranet.gcccd.edu/it/default.html</a:t>
            </a:r>
            <a:endParaRPr lang="en-US" dirty="0" smtClean="0"/>
          </a:p>
          <a:p>
            <a:endParaRPr lang="en-US" dirty="0"/>
          </a:p>
          <a:p>
            <a:pPr marL="285750" indent="-285750">
              <a:buFont typeface="Arial"/>
              <a:buChar char="•"/>
            </a:pPr>
            <a:r>
              <a:rPr lang="en-US" dirty="0"/>
              <a:t>All l</a:t>
            </a:r>
            <a:r>
              <a:rPr lang="en-US" dirty="0" smtClean="0"/>
              <a:t>ine </a:t>
            </a:r>
            <a:r>
              <a:rPr lang="en-US" dirty="0"/>
              <a:t>i</a:t>
            </a:r>
            <a:r>
              <a:rPr lang="en-US" dirty="0" smtClean="0"/>
              <a:t>tems </a:t>
            </a:r>
            <a:r>
              <a:rPr lang="en-US" dirty="0" smtClean="0"/>
              <a:t>that are not included on the intranet link above must </a:t>
            </a:r>
            <a:r>
              <a:rPr lang="en-US" dirty="0"/>
              <a:t>h</a:t>
            </a:r>
            <a:r>
              <a:rPr lang="en-US" dirty="0" smtClean="0"/>
              <a:t>ave </a:t>
            </a:r>
            <a:r>
              <a:rPr lang="en-US" dirty="0"/>
              <a:t>a q</a:t>
            </a:r>
            <a:r>
              <a:rPr lang="en-US" dirty="0" smtClean="0"/>
              <a:t>uote </a:t>
            </a:r>
            <a:r>
              <a:rPr lang="en-US" dirty="0"/>
              <a:t>from the c</a:t>
            </a:r>
            <a:r>
              <a:rPr lang="en-US" dirty="0" smtClean="0"/>
              <a:t>ompany </a:t>
            </a:r>
            <a:r>
              <a:rPr lang="en-US" dirty="0"/>
              <a:t>and </a:t>
            </a:r>
            <a:r>
              <a:rPr lang="en-US" dirty="0" smtClean="0"/>
              <a:t>uploaded to </a:t>
            </a:r>
            <a:r>
              <a:rPr lang="en-US" dirty="0"/>
              <a:t>the </a:t>
            </a:r>
            <a:r>
              <a:rPr lang="en-US" dirty="0" smtClean="0"/>
              <a:t>PR</a:t>
            </a:r>
            <a:r>
              <a:rPr lang="en-US" dirty="0"/>
              <a:t> </a:t>
            </a:r>
            <a:r>
              <a:rPr lang="en-US" dirty="0" smtClean="0"/>
              <a:t>as an attachment.</a:t>
            </a:r>
            <a:endParaRPr lang="en-US" dirty="0" smtClean="0"/>
          </a:p>
          <a:p>
            <a:endParaRPr lang="en-US" dirty="0"/>
          </a:p>
          <a:p>
            <a:pPr marL="285750" indent="-285750">
              <a:buFont typeface="Arial"/>
              <a:buChar char="•"/>
            </a:pPr>
            <a:r>
              <a:rPr lang="en-US" dirty="0"/>
              <a:t>All </a:t>
            </a:r>
            <a:r>
              <a:rPr lang="en-US" dirty="0" smtClean="0"/>
              <a:t>line </a:t>
            </a:r>
            <a:r>
              <a:rPr lang="en-US" dirty="0"/>
              <a:t>i</a:t>
            </a:r>
            <a:r>
              <a:rPr lang="en-US" dirty="0" smtClean="0"/>
              <a:t>tems </a:t>
            </a:r>
            <a:r>
              <a:rPr lang="en-US" dirty="0"/>
              <a:t>m</a:t>
            </a:r>
            <a:r>
              <a:rPr lang="en-US" dirty="0" smtClean="0"/>
              <a:t>ust </a:t>
            </a:r>
            <a:r>
              <a:rPr lang="en-US" dirty="0"/>
              <a:t>h</a:t>
            </a:r>
            <a:r>
              <a:rPr lang="en-US" dirty="0" smtClean="0"/>
              <a:t>ave </a:t>
            </a:r>
            <a:r>
              <a:rPr lang="en-US" dirty="0"/>
              <a:t>a</a:t>
            </a:r>
            <a:r>
              <a:rPr lang="en-US" dirty="0" smtClean="0"/>
              <a:t>ll information </a:t>
            </a:r>
            <a:r>
              <a:rPr lang="en-US" dirty="0"/>
              <a:t>for e</a:t>
            </a:r>
            <a:r>
              <a:rPr lang="en-US" dirty="0" smtClean="0"/>
              <a:t>ach </a:t>
            </a:r>
            <a:r>
              <a:rPr lang="en-US" dirty="0"/>
              <a:t>l</a:t>
            </a:r>
            <a:r>
              <a:rPr lang="en-US" dirty="0" smtClean="0"/>
              <a:t>ine </a:t>
            </a:r>
            <a:r>
              <a:rPr lang="en-US" dirty="0"/>
              <a:t>i</a:t>
            </a:r>
            <a:r>
              <a:rPr lang="en-US" dirty="0" smtClean="0"/>
              <a:t>tem</a:t>
            </a:r>
            <a:r>
              <a:rPr lang="en-US" dirty="0"/>
              <a:t>.  </a:t>
            </a:r>
            <a:endParaRPr lang="en-US" dirty="0" smtClean="0"/>
          </a:p>
          <a:p>
            <a:pPr marL="742950" lvl="1" indent="-285750">
              <a:buFont typeface="Courier New"/>
              <a:buChar char="o"/>
            </a:pPr>
            <a:r>
              <a:rPr lang="en-US" dirty="0" smtClean="0"/>
              <a:t>Do </a:t>
            </a:r>
            <a:r>
              <a:rPr lang="en-US" dirty="0"/>
              <a:t>not simply </a:t>
            </a:r>
            <a:r>
              <a:rPr lang="en-US" dirty="0" smtClean="0"/>
              <a:t>reference, “</a:t>
            </a:r>
            <a:r>
              <a:rPr lang="en-US" dirty="0" smtClean="0"/>
              <a:t>DELLSF1 </a:t>
            </a:r>
            <a:r>
              <a:rPr lang="en-US" dirty="0"/>
              <a:t>line item #</a:t>
            </a:r>
            <a:r>
              <a:rPr lang="en-US" dirty="0" smtClean="0"/>
              <a:t>1” </a:t>
            </a:r>
            <a:r>
              <a:rPr lang="en-US" dirty="0"/>
              <a:t>as your description</a:t>
            </a:r>
            <a:r>
              <a:rPr lang="en-US" dirty="0" smtClean="0"/>
              <a:t>.</a:t>
            </a:r>
          </a:p>
          <a:p>
            <a:pPr lvl="1"/>
            <a:endParaRPr lang="en-US" dirty="0" smtClean="0"/>
          </a:p>
          <a:p>
            <a:pPr marL="285750" indent="-285750">
              <a:buFont typeface="Arial"/>
              <a:buChar char="•"/>
            </a:pPr>
            <a:r>
              <a:rPr lang="en-US" dirty="0"/>
              <a:t>Purchasing does not configure, recommend or provide suggested computer equipment that you need to purchase.  </a:t>
            </a:r>
          </a:p>
          <a:p>
            <a:pPr marL="742950" lvl="1" indent="-285750">
              <a:buFont typeface="Courier New"/>
              <a:buChar char="o"/>
            </a:pPr>
            <a:r>
              <a:rPr lang="en-US" dirty="0"/>
              <a:t>This is done through the </a:t>
            </a:r>
            <a:r>
              <a:rPr lang="en-US" dirty="0" smtClean="0"/>
              <a:t>IT </a:t>
            </a:r>
            <a:r>
              <a:rPr lang="en-US" dirty="0"/>
              <a:t>department or the network specialists at your campus.</a:t>
            </a:r>
          </a:p>
          <a:p>
            <a:pPr lvl="1"/>
            <a:endParaRPr lang="en-US" dirty="0" smtClean="0"/>
          </a:p>
        </p:txBody>
      </p:sp>
    </p:spTree>
    <p:extLst>
      <p:ext uri="{BB962C8B-B14F-4D97-AF65-F5344CB8AC3E}">
        <p14:creationId xmlns:p14="http://schemas.microsoft.com/office/powerpoint/2010/main" val="1541035476"/>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91315"/>
            <a:ext cx="8042276" cy="1336956"/>
          </a:xfrm>
          <a:ln>
            <a:noFill/>
          </a:ln>
        </p:spPr>
        <p:txBody>
          <a:bodyPr/>
          <a:lstStyle/>
          <a:p>
            <a:pPr algn="l"/>
            <a:r>
              <a:rPr lang="en-US" sz="1800" u="sng" dirty="0">
                <a:solidFill>
                  <a:schemeClr val="tx1"/>
                </a:solidFill>
              </a:rPr>
              <a:t>Non-Standard Items</a:t>
            </a:r>
            <a:r>
              <a:rPr lang="en-US" sz="1800" dirty="0">
                <a:solidFill>
                  <a:schemeClr val="tx1"/>
                </a:solidFill>
              </a:rPr>
              <a:t> – Please make sure you have complete descriptions so we order the correct item for you.  Otherwise, this may happen:</a:t>
            </a:r>
            <a:br>
              <a:rPr lang="en-US" sz="1800" dirty="0">
                <a:solidFill>
                  <a:schemeClr val="tx1"/>
                </a:solidFill>
              </a:rPr>
            </a:br>
            <a:endParaRPr lang="en-US" sz="1800" dirty="0">
              <a:solidFill>
                <a:schemeClr val="tx1"/>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257655" y="1928271"/>
            <a:ext cx="4454832" cy="4494736"/>
          </a:xfrm>
          <a:prstGeom prst="rect">
            <a:avLst/>
          </a:prstGeom>
        </p:spPr>
      </p:pic>
    </p:spTree>
    <p:extLst>
      <p:ext uri="{BB962C8B-B14F-4D97-AF65-F5344CB8AC3E}">
        <p14:creationId xmlns:p14="http://schemas.microsoft.com/office/powerpoint/2010/main" val="37892890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772757" y="4599905"/>
            <a:ext cx="2080843" cy="2026000"/>
          </a:xfrm>
          <a:prstGeom prst="rect">
            <a:avLst/>
          </a:prstGeom>
        </p:spPr>
      </p:pic>
      <p:sp>
        <p:nvSpPr>
          <p:cNvPr id="2" name="Title 1"/>
          <p:cNvSpPr>
            <a:spLocks noGrp="1"/>
          </p:cNvSpPr>
          <p:nvPr>
            <p:ph type="title"/>
          </p:nvPr>
        </p:nvSpPr>
        <p:spPr>
          <a:xfrm>
            <a:off x="549275" y="571158"/>
            <a:ext cx="8042276" cy="1336956"/>
          </a:xfrm>
        </p:spPr>
        <p:txBody>
          <a:bodyPr/>
          <a:lstStyle/>
          <a:p>
            <a:r>
              <a:rPr lang="en-US" sz="3200" dirty="0" smtClean="0">
                <a:solidFill>
                  <a:srgbClr val="0000FF"/>
                </a:solidFill>
              </a:rPr>
              <a:t>Processing Athletics, </a:t>
            </a:r>
            <a:r>
              <a:rPr lang="en-US" sz="3200" dirty="0" smtClean="0">
                <a:solidFill>
                  <a:srgbClr val="0000FF"/>
                </a:solidFill>
              </a:rPr>
              <a:t>Office Depot, </a:t>
            </a:r>
            <a:r>
              <a:rPr lang="en-US" sz="3200" dirty="0" smtClean="0">
                <a:solidFill>
                  <a:srgbClr val="0000FF"/>
                </a:solidFill>
              </a:rPr>
              <a:t>and CSEA Computer Lottery Orders</a:t>
            </a:r>
            <a:endParaRPr lang="en-US" sz="3200" dirty="0">
              <a:solidFill>
                <a:srgbClr val="0000FF"/>
              </a:solidFill>
            </a:endParaRPr>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549275" y="2340987"/>
            <a:ext cx="2198631" cy="1245092"/>
          </a:xfrm>
          <a:prstGeom prst="rect">
            <a:avLst/>
          </a:prstGeom>
        </p:spPr>
      </p:pic>
      <p:pic>
        <p:nvPicPr>
          <p:cNvPr id="6" name="Picture 5"/>
          <p:cNvPicPr>
            <a:picLocks noChangeAspect="1"/>
          </p:cNvPicPr>
          <p:nvPr/>
        </p:nvPicPr>
        <p:blipFill>
          <a:blip r:embed="rId4"/>
          <a:stretch>
            <a:fillRect/>
          </a:stretch>
        </p:blipFill>
        <p:spPr>
          <a:xfrm>
            <a:off x="3625362" y="2708031"/>
            <a:ext cx="2355840" cy="2828558"/>
          </a:xfrm>
          <a:prstGeom prst="rect">
            <a:avLst/>
          </a:prstGeom>
        </p:spPr>
      </p:pic>
    </p:spTree>
    <p:extLst>
      <p:ext uri="{BB962C8B-B14F-4D97-AF65-F5344CB8AC3E}">
        <p14:creationId xmlns:p14="http://schemas.microsoft.com/office/powerpoint/2010/main" val="3764485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304789"/>
            <a:ext cx="8042276" cy="1766170"/>
          </a:xfrm>
        </p:spPr>
        <p:txBody>
          <a:bodyPr/>
          <a:lstStyle/>
          <a:p>
            <a:r>
              <a:rPr lang="en-US" sz="3200" dirty="0" smtClean="0">
                <a:solidFill>
                  <a:srgbClr val="0000FF"/>
                </a:solidFill>
              </a:rPr>
              <a:t>Q: What is the total dollar amount of </a:t>
            </a:r>
            <a:r>
              <a:rPr lang="en-US" sz="3200" dirty="0" smtClean="0">
                <a:solidFill>
                  <a:srgbClr val="0000FF"/>
                </a:solidFill>
              </a:rPr>
              <a:t>Office Depot </a:t>
            </a:r>
            <a:r>
              <a:rPr lang="en-US" sz="3200" dirty="0" smtClean="0">
                <a:solidFill>
                  <a:srgbClr val="0000FF"/>
                </a:solidFill>
              </a:rPr>
              <a:t>transactions input on an annual basis? </a:t>
            </a:r>
            <a:endParaRPr lang="en-US" sz="3200" dirty="0">
              <a:solidFill>
                <a:srgbClr val="0000FF"/>
              </a:solidFill>
            </a:endParaRPr>
          </a:p>
        </p:txBody>
      </p:sp>
      <p:sp>
        <p:nvSpPr>
          <p:cNvPr id="4" name="TextBox 3"/>
          <p:cNvSpPr txBox="1"/>
          <p:nvPr/>
        </p:nvSpPr>
        <p:spPr>
          <a:xfrm>
            <a:off x="2192056" y="4747364"/>
            <a:ext cx="5348020" cy="523220"/>
          </a:xfrm>
          <a:prstGeom prst="rect">
            <a:avLst/>
          </a:prstGeom>
          <a:noFill/>
        </p:spPr>
        <p:txBody>
          <a:bodyPr wrap="square" rtlCol="0">
            <a:spAutoFit/>
          </a:bodyPr>
          <a:lstStyle/>
          <a:p>
            <a:pPr algn="ctr"/>
            <a:r>
              <a:rPr lang="en-US" sz="2800" dirty="0" smtClean="0">
                <a:solidFill>
                  <a:srgbClr val="002060"/>
                </a:solidFill>
              </a:rPr>
              <a:t>Approximately $184,600</a:t>
            </a:r>
            <a:endParaRPr lang="en-US" sz="2800" dirty="0">
              <a:solidFill>
                <a:srgbClr val="002060"/>
              </a:solidFill>
            </a:endParaRPr>
          </a:p>
        </p:txBody>
      </p:sp>
    </p:spTree>
    <p:extLst>
      <p:ext uri="{BB962C8B-B14F-4D97-AF65-F5344CB8AC3E}">
        <p14:creationId xmlns:p14="http://schemas.microsoft.com/office/powerpoint/2010/main" val="36758178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680" y="2260000"/>
            <a:ext cx="8506515" cy="3970318"/>
          </a:xfrm>
          <a:prstGeom prst="rect">
            <a:avLst/>
          </a:prstGeom>
          <a:noFill/>
        </p:spPr>
        <p:txBody>
          <a:bodyPr wrap="square" rtlCol="0">
            <a:spAutoFit/>
          </a:bodyPr>
          <a:lstStyle/>
          <a:p>
            <a:r>
              <a:rPr lang="en-US" b="1" u="sng" dirty="0" smtClean="0"/>
              <a:t>Athletics</a:t>
            </a:r>
          </a:p>
          <a:p>
            <a:pPr marL="285750" indent="-285750">
              <a:buFont typeface="Arial"/>
              <a:buChar char="•"/>
            </a:pPr>
            <a:r>
              <a:rPr lang="en-US" dirty="0" smtClean="0"/>
              <a:t>Athletic vendors are notorious for shipping items without a purchase order, which is against District policy.</a:t>
            </a:r>
          </a:p>
          <a:p>
            <a:pPr marL="285750" indent="-285750">
              <a:buFont typeface="Arial"/>
              <a:buChar char="•"/>
            </a:pPr>
            <a:endParaRPr lang="en-US" dirty="0"/>
          </a:p>
          <a:p>
            <a:pPr marL="285750" indent="-285750">
              <a:buFont typeface="Arial"/>
              <a:buChar char="•"/>
            </a:pPr>
            <a:r>
              <a:rPr lang="en-US" dirty="0"/>
              <a:t>You should simply get a quote from the vendor and then enter a PR into </a:t>
            </a:r>
            <a:r>
              <a:rPr lang="en-US" dirty="0" smtClean="0"/>
              <a:t>Workday which will route to Purchasing</a:t>
            </a:r>
            <a:r>
              <a:rPr lang="en-US" dirty="0"/>
              <a:t> </a:t>
            </a:r>
            <a:r>
              <a:rPr lang="en-US" dirty="0" smtClean="0"/>
              <a:t>for us to order for you.</a:t>
            </a:r>
            <a:endParaRPr lang="en-US" dirty="0" smtClean="0"/>
          </a:p>
          <a:p>
            <a:endParaRPr lang="en-US" dirty="0"/>
          </a:p>
          <a:p>
            <a:pPr marL="285750" indent="-285750">
              <a:buFont typeface="Arial"/>
              <a:buChar char="•"/>
            </a:pPr>
            <a:r>
              <a:rPr lang="en-US" dirty="0"/>
              <a:t>Purchasing will issue the purchase order from the vendor that provides the best pricing and the items will be shipped to the campus warehouse</a:t>
            </a:r>
            <a:r>
              <a:rPr lang="en-US" dirty="0" smtClean="0"/>
              <a:t>.</a:t>
            </a:r>
            <a:endParaRPr lang="en-US" dirty="0"/>
          </a:p>
          <a:p>
            <a:endParaRPr lang="en-US" dirty="0" smtClean="0"/>
          </a:p>
          <a:p>
            <a:pPr marL="285750" indent="-285750">
              <a:buFont typeface="Arial"/>
              <a:buChar char="•"/>
            </a:pPr>
            <a:r>
              <a:rPr lang="en-US" dirty="0" smtClean="0"/>
              <a:t>Do </a:t>
            </a:r>
            <a:r>
              <a:rPr lang="en-US" dirty="0"/>
              <a:t>not order items directly with a vendor then submit a requisition to simply pay the invoice for items received.  </a:t>
            </a:r>
          </a:p>
          <a:p>
            <a:pPr marL="742950" lvl="1" indent="-285750">
              <a:buFont typeface="Courier New"/>
              <a:buChar char="o"/>
            </a:pPr>
            <a:r>
              <a:rPr lang="en-US" dirty="0" smtClean="0"/>
              <a:t>You </a:t>
            </a:r>
            <a:r>
              <a:rPr lang="en-US" dirty="0"/>
              <a:t>will receive a notification from the department and run the risk of being personally, financially obligated to pay the vendor.  </a:t>
            </a:r>
            <a:endParaRPr lang="en-US" dirty="0" smtClean="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65201" y="619680"/>
            <a:ext cx="2198631" cy="1245092"/>
          </a:xfrm>
          <a:prstGeom prst="rect">
            <a:avLst/>
          </a:prstGeom>
        </p:spPr>
      </p:pic>
    </p:spTree>
    <p:extLst>
      <p:ext uri="{BB962C8B-B14F-4D97-AF65-F5344CB8AC3E}">
        <p14:creationId xmlns:p14="http://schemas.microsoft.com/office/powerpoint/2010/main" val="28741360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680" y="3254680"/>
            <a:ext cx="8506515" cy="2585323"/>
          </a:xfrm>
          <a:prstGeom prst="rect">
            <a:avLst/>
          </a:prstGeom>
          <a:noFill/>
        </p:spPr>
        <p:txBody>
          <a:bodyPr wrap="square" rtlCol="0">
            <a:spAutoFit/>
          </a:bodyPr>
          <a:lstStyle/>
          <a:p>
            <a:r>
              <a:rPr lang="en-US" b="1" u="sng" dirty="0" smtClean="0"/>
              <a:t>Office Depot</a:t>
            </a:r>
            <a:endParaRPr lang="en-US" b="1" u="sng" dirty="0" smtClean="0"/>
          </a:p>
          <a:p>
            <a:pPr marL="285750" indent="-285750">
              <a:buFont typeface="Arial"/>
              <a:buChar char="•"/>
            </a:pPr>
            <a:r>
              <a:rPr lang="en-US" dirty="0"/>
              <a:t>W</a:t>
            </a:r>
            <a:r>
              <a:rPr lang="en-US" dirty="0" smtClean="0"/>
              <a:t>e </a:t>
            </a:r>
            <a:r>
              <a:rPr lang="en-US" dirty="0"/>
              <a:t>have several categories blocked on the online ordering system such as equipment, furniture, food, etc. </a:t>
            </a:r>
            <a:endParaRPr lang="en-US" dirty="0" smtClean="0"/>
          </a:p>
          <a:p>
            <a:endParaRPr lang="en-US" dirty="0" smtClean="0"/>
          </a:p>
          <a:p>
            <a:pPr marL="285750" indent="-285750">
              <a:buFont typeface="Arial"/>
              <a:buChar char="•"/>
            </a:pPr>
            <a:r>
              <a:rPr lang="en-US" dirty="0" smtClean="0"/>
              <a:t>If </a:t>
            </a:r>
            <a:r>
              <a:rPr lang="en-US" dirty="0"/>
              <a:t>you do not have online access, you will be required to submit a PR in </a:t>
            </a:r>
            <a:r>
              <a:rPr lang="en-US" dirty="0" smtClean="0"/>
              <a:t>Workday </a:t>
            </a:r>
            <a:r>
              <a:rPr lang="en-US" dirty="0"/>
              <a:t>that will be processed by Purchasing with a purchase order issued to the vendor. </a:t>
            </a:r>
            <a:endParaRPr lang="en-US" dirty="0" smtClean="0"/>
          </a:p>
          <a:p>
            <a:pPr marL="285750" indent="-285750">
              <a:buFont typeface="Arial"/>
              <a:buChar char="•"/>
            </a:pPr>
            <a:endParaRPr lang="en-US" dirty="0"/>
          </a:p>
          <a:p>
            <a:pPr marL="285750" indent="-285750">
              <a:buFont typeface="Arial"/>
              <a:buChar char="•"/>
            </a:pPr>
            <a:r>
              <a:rPr lang="en-US" dirty="0"/>
              <a:t>Please contact Amy Leasure for </a:t>
            </a:r>
            <a:r>
              <a:rPr lang="en-US" dirty="0" smtClean="0"/>
              <a:t>an </a:t>
            </a:r>
            <a:r>
              <a:rPr lang="en-US" dirty="0" smtClean="0"/>
              <a:t>Office Depot </a:t>
            </a:r>
            <a:r>
              <a:rPr lang="en-US" dirty="0"/>
              <a:t>application</a:t>
            </a:r>
            <a:r>
              <a:rPr lang="en-US" dirty="0" smtClean="0"/>
              <a:t>.</a:t>
            </a:r>
            <a:endParaRPr lang="en-US" dirty="0"/>
          </a:p>
        </p:txBody>
      </p:sp>
      <p:pic>
        <p:nvPicPr>
          <p:cNvPr id="2" name="Picture 1"/>
          <p:cNvPicPr>
            <a:picLocks noChangeAspect="1"/>
          </p:cNvPicPr>
          <p:nvPr/>
        </p:nvPicPr>
        <p:blipFill>
          <a:blip r:embed="rId2"/>
          <a:stretch>
            <a:fillRect/>
          </a:stretch>
        </p:blipFill>
        <p:spPr>
          <a:xfrm>
            <a:off x="3625362" y="228600"/>
            <a:ext cx="2355840" cy="2828558"/>
          </a:xfrm>
          <a:prstGeom prst="rect">
            <a:avLst/>
          </a:prstGeom>
        </p:spPr>
      </p:pic>
    </p:spTree>
    <p:extLst>
      <p:ext uri="{BB962C8B-B14F-4D97-AF65-F5344CB8AC3E}">
        <p14:creationId xmlns:p14="http://schemas.microsoft.com/office/powerpoint/2010/main" val="19520230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2523" y="2628124"/>
            <a:ext cx="8506515" cy="2862323"/>
          </a:xfrm>
          <a:prstGeom prst="rect">
            <a:avLst/>
          </a:prstGeom>
          <a:noFill/>
        </p:spPr>
        <p:txBody>
          <a:bodyPr wrap="square" rtlCol="0">
            <a:spAutoFit/>
          </a:bodyPr>
          <a:lstStyle/>
          <a:p>
            <a:r>
              <a:rPr lang="en-US" b="1" u="sng" dirty="0" smtClean="0"/>
              <a:t>CSEA Computer Lottery</a:t>
            </a:r>
          </a:p>
          <a:p>
            <a:pPr marL="285750" indent="-285750">
              <a:buFont typeface="Arial"/>
              <a:buChar char="•"/>
            </a:pPr>
            <a:r>
              <a:rPr lang="en-US" dirty="0"/>
              <a:t>W</a:t>
            </a:r>
            <a:r>
              <a:rPr lang="en-US" dirty="0" smtClean="0"/>
              <a:t>hen </a:t>
            </a:r>
            <a:r>
              <a:rPr lang="en-US" dirty="0"/>
              <a:t>you are selected to be a recipient for the computer lottery, Purchasing will place the order with the vendor and then a loan agreement will be generated.  </a:t>
            </a:r>
            <a:endParaRPr lang="en-US" dirty="0" smtClean="0"/>
          </a:p>
          <a:p>
            <a:pPr marL="285750" indent="-285750">
              <a:buFont typeface="Arial"/>
              <a:buChar char="•"/>
            </a:pPr>
            <a:endParaRPr lang="en-US" dirty="0" smtClean="0"/>
          </a:p>
          <a:p>
            <a:pPr marL="285750" indent="-285750">
              <a:buFont typeface="Arial"/>
              <a:buChar char="•"/>
            </a:pPr>
            <a:r>
              <a:rPr lang="en-US" dirty="0" smtClean="0"/>
              <a:t>You </a:t>
            </a:r>
            <a:r>
              <a:rPr lang="en-US" dirty="0"/>
              <a:t>will not be able to pick up your computer equipment until the loan agreement has been fully executed and all information provided.  </a:t>
            </a:r>
            <a:endParaRPr lang="en-US" dirty="0" smtClean="0"/>
          </a:p>
          <a:p>
            <a:pPr marL="285750" indent="-285750">
              <a:buFont typeface="Arial"/>
              <a:buChar char="•"/>
            </a:pPr>
            <a:endParaRPr lang="en-US" dirty="0"/>
          </a:p>
          <a:p>
            <a:pPr marL="285750" indent="-285750">
              <a:buFont typeface="Arial"/>
              <a:buChar char="•"/>
            </a:pPr>
            <a:r>
              <a:rPr lang="en-US" dirty="0"/>
              <a:t>C</a:t>
            </a:r>
            <a:r>
              <a:rPr lang="en-US" dirty="0" smtClean="0"/>
              <a:t>omputer </a:t>
            </a:r>
            <a:r>
              <a:rPr lang="en-US" dirty="0"/>
              <a:t>lottery purchases are limited to the </a:t>
            </a:r>
            <a:r>
              <a:rPr lang="en-US" dirty="0" smtClean="0"/>
              <a:t>equipment and vendors </a:t>
            </a:r>
            <a:r>
              <a:rPr lang="en-US" dirty="0"/>
              <a:t>that the District uses for computer purchases. </a:t>
            </a:r>
            <a:endParaRPr lang="en-US" dirty="0" smtClean="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389764" y="521501"/>
            <a:ext cx="1935334" cy="1594855"/>
          </a:xfrm>
          <a:prstGeom prst="rect">
            <a:avLst/>
          </a:prstGeom>
        </p:spPr>
      </p:pic>
    </p:spTree>
    <p:extLst>
      <p:ext uri="{BB962C8B-B14F-4D97-AF65-F5344CB8AC3E}">
        <p14:creationId xmlns:p14="http://schemas.microsoft.com/office/powerpoint/2010/main" val="12263714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680" y="382960"/>
            <a:ext cx="8446042" cy="6278643"/>
          </a:xfrm>
          <a:prstGeom prst="rect">
            <a:avLst/>
          </a:prstGeom>
          <a:noFill/>
        </p:spPr>
        <p:txBody>
          <a:bodyPr wrap="square" rtlCol="0">
            <a:spAutoFit/>
          </a:bodyPr>
          <a:lstStyle/>
          <a:p>
            <a:r>
              <a:rPr lang="en-US" sz="1600" b="1" dirty="0"/>
              <a:t>AP 6330</a:t>
            </a:r>
            <a:endParaRPr lang="en-US" sz="1600" dirty="0"/>
          </a:p>
          <a:p>
            <a:r>
              <a:rPr lang="en-US" sz="1600" b="1" dirty="0"/>
              <a:t>Purchasing</a:t>
            </a:r>
            <a:endParaRPr lang="en-US" sz="1600" dirty="0"/>
          </a:p>
          <a:p>
            <a:r>
              <a:rPr lang="en-US" sz="1600" b="1" dirty="0"/>
              <a:t> </a:t>
            </a:r>
            <a:endParaRPr lang="en-US" sz="1600" dirty="0"/>
          </a:p>
          <a:p>
            <a:r>
              <a:rPr lang="en-US" sz="1600" dirty="0"/>
              <a:t>Reference:</a:t>
            </a:r>
          </a:p>
          <a:p>
            <a:r>
              <a:rPr lang="en-US" sz="1600" b="1" i="1" dirty="0"/>
              <a:t>Education Code Section 81641, et seq; Education Code Section 81550, et seq; Public Contract Code Section 20650, et seq; Government Code Section 12940;</a:t>
            </a:r>
            <a:endParaRPr lang="en-US" sz="1600" dirty="0"/>
          </a:p>
          <a:p>
            <a:r>
              <a:rPr lang="en-US" sz="1600" b="1" i="1" dirty="0"/>
              <a:t>Public Contract Code Section 3400; Labor Code Section 1775, et seq; GCCCD Board Policy 6330</a:t>
            </a:r>
            <a:endParaRPr lang="en-US" sz="1600" dirty="0"/>
          </a:p>
          <a:p>
            <a:r>
              <a:rPr lang="en-US" sz="1600" b="1" i="1" dirty="0"/>
              <a:t> </a:t>
            </a:r>
            <a:endParaRPr lang="en-US" sz="1600" dirty="0"/>
          </a:p>
          <a:p>
            <a:r>
              <a:rPr lang="en-US" sz="1600" dirty="0" smtClean="0"/>
              <a:t>Date Issued:  February </a:t>
            </a:r>
            <a:r>
              <a:rPr lang="en-US" sz="1600" dirty="0"/>
              <a:t>12, </a:t>
            </a:r>
            <a:r>
              <a:rPr lang="en-US" sz="1600" dirty="0" smtClean="0"/>
              <a:t>2007</a:t>
            </a:r>
          </a:p>
          <a:p>
            <a:r>
              <a:rPr lang="en-US" sz="1600" dirty="0" smtClean="0"/>
              <a:t>Reviewed</a:t>
            </a:r>
            <a:r>
              <a:rPr lang="en-US" sz="1600" dirty="0"/>
              <a:t>: August 19, 2014</a:t>
            </a:r>
          </a:p>
          <a:p>
            <a:r>
              <a:rPr lang="en-US" sz="1600" dirty="0"/>
              <a:t> </a:t>
            </a:r>
          </a:p>
          <a:p>
            <a:r>
              <a:rPr lang="en-US" sz="1600" dirty="0"/>
              <a:t>The Governing Board has delegated the legal authority to commit the District to any expenditure or receipt of funds.  </a:t>
            </a:r>
            <a:r>
              <a:rPr lang="en-US" sz="1600" dirty="0">
                <a:solidFill>
                  <a:srgbClr val="660066"/>
                </a:solidFill>
              </a:rPr>
              <a:t>The Board has delegated that authority to specific individuals for certain categories of purchases and contracts.  Only those specific individuals are authorized to sign contracts, purchase orders, or other documents that commit the District to expend or receive funds.  </a:t>
            </a:r>
          </a:p>
          <a:p>
            <a:r>
              <a:rPr lang="en-US" sz="1600" dirty="0"/>
              <a:t>The District has established a centralized Purchasing Department, whereby all requests for purchase orders, contracts and procurement cards shall be routed.</a:t>
            </a:r>
          </a:p>
          <a:p>
            <a:r>
              <a:rPr lang="en-US" sz="1600" i="1" dirty="0">
                <a:solidFill>
                  <a:srgbClr val="FF0000"/>
                </a:solidFill>
              </a:rPr>
              <a:t>Note:  Only a purchase order issued by the Purchasing Department can commit the District to an order or contract.  Never enter into an agreement or commitment with a </a:t>
            </a:r>
            <a:r>
              <a:rPr lang="en-US" sz="1600" i="1" dirty="0" smtClean="0">
                <a:solidFill>
                  <a:srgbClr val="FF0000"/>
                </a:solidFill>
              </a:rPr>
              <a:t>vendor or place an order, </a:t>
            </a:r>
            <a:r>
              <a:rPr lang="en-US" sz="1600" i="1" dirty="0">
                <a:solidFill>
                  <a:srgbClr val="FF0000"/>
                </a:solidFill>
              </a:rPr>
              <a:t>as only certain individuals are authorized to commit the District for purchases.  Failure to adhere to this policy can render the individual personally and financially obligated for payment to the vendor.</a:t>
            </a:r>
            <a:endParaRPr lang="en-US" sz="1600" dirty="0">
              <a:solidFill>
                <a:srgbClr val="FF0000"/>
              </a:solidFill>
            </a:endParaRPr>
          </a:p>
          <a:p>
            <a:endParaRPr lang="en-US" dirty="0"/>
          </a:p>
        </p:txBody>
      </p:sp>
    </p:spTree>
    <p:extLst>
      <p:ext uri="{BB962C8B-B14F-4D97-AF65-F5344CB8AC3E}">
        <p14:creationId xmlns:p14="http://schemas.microsoft.com/office/powerpoint/2010/main" val="16830729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0068"/>
            <a:ext cx="8042276" cy="1336956"/>
          </a:xfrm>
        </p:spPr>
        <p:txBody>
          <a:bodyPr/>
          <a:lstStyle/>
          <a:p>
            <a:r>
              <a:rPr lang="en-US" sz="3200" dirty="0" smtClean="0">
                <a:solidFill>
                  <a:srgbClr val="0000FF"/>
                </a:solidFill>
              </a:rPr>
              <a:t>Processing Reimbursement and Membership Orders </a:t>
            </a:r>
            <a:endParaRPr lang="en-US" sz="3200" dirty="0">
              <a:solidFill>
                <a:srgbClr val="0000FF"/>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49275" y="2109671"/>
            <a:ext cx="4933950" cy="3508375"/>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483225" y="4443740"/>
            <a:ext cx="3265182" cy="1965794"/>
          </a:xfrm>
          <a:prstGeom prst="rect">
            <a:avLst/>
          </a:prstGeom>
        </p:spPr>
      </p:pic>
    </p:spTree>
    <p:extLst>
      <p:ext uri="{BB962C8B-B14F-4D97-AF65-F5344CB8AC3E}">
        <p14:creationId xmlns:p14="http://schemas.microsoft.com/office/powerpoint/2010/main" val="145226315"/>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05555"/>
            <a:ext cx="8042276" cy="1336956"/>
          </a:xfrm>
        </p:spPr>
        <p:txBody>
          <a:bodyPr/>
          <a:lstStyle/>
          <a:p>
            <a:r>
              <a:rPr lang="en-US" sz="2800" dirty="0" smtClean="0">
                <a:solidFill>
                  <a:srgbClr val="0000FF"/>
                </a:solidFill>
              </a:rPr>
              <a:t>Q: How many requisitions does Purchasing process on an annual basis? </a:t>
            </a:r>
            <a:endParaRPr lang="en-US" sz="2800" dirty="0">
              <a:solidFill>
                <a:srgbClr val="0000FF"/>
              </a:solidFill>
            </a:endParaRPr>
          </a:p>
        </p:txBody>
      </p:sp>
      <p:sp>
        <p:nvSpPr>
          <p:cNvPr id="3" name="TextBox 2"/>
          <p:cNvSpPr txBox="1"/>
          <p:nvPr/>
        </p:nvSpPr>
        <p:spPr>
          <a:xfrm>
            <a:off x="713984" y="4233797"/>
            <a:ext cx="7540668" cy="830997"/>
          </a:xfrm>
          <a:prstGeom prst="rect">
            <a:avLst/>
          </a:prstGeom>
          <a:noFill/>
        </p:spPr>
        <p:txBody>
          <a:bodyPr wrap="square" rtlCol="0">
            <a:spAutoFit/>
          </a:bodyPr>
          <a:lstStyle/>
          <a:p>
            <a:pPr algn="ctr"/>
            <a:r>
              <a:rPr lang="en-US" sz="2400" dirty="0" smtClean="0">
                <a:solidFill>
                  <a:srgbClr val="002060"/>
                </a:solidFill>
              </a:rPr>
              <a:t>Approximately </a:t>
            </a:r>
            <a:r>
              <a:rPr lang="en-US" sz="2400" dirty="0" smtClean="0">
                <a:solidFill>
                  <a:srgbClr val="002060"/>
                </a:solidFill>
              </a:rPr>
              <a:t>3,669 </a:t>
            </a:r>
            <a:r>
              <a:rPr lang="en-US" sz="2400" dirty="0" smtClean="0">
                <a:solidFill>
                  <a:srgbClr val="002060"/>
                </a:solidFill>
              </a:rPr>
              <a:t>with a total value of approximately $13,000,000.</a:t>
            </a:r>
            <a:endParaRPr lang="en-US" sz="2400" dirty="0">
              <a:solidFill>
                <a:srgbClr val="002060"/>
              </a:solidFill>
            </a:endParaRPr>
          </a:p>
        </p:txBody>
      </p:sp>
    </p:spTree>
    <p:extLst>
      <p:ext uri="{BB962C8B-B14F-4D97-AF65-F5344CB8AC3E}">
        <p14:creationId xmlns:p14="http://schemas.microsoft.com/office/powerpoint/2010/main" val="34798121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680" y="846542"/>
            <a:ext cx="8506515" cy="5632311"/>
          </a:xfrm>
          <a:prstGeom prst="rect">
            <a:avLst/>
          </a:prstGeom>
          <a:noFill/>
        </p:spPr>
        <p:txBody>
          <a:bodyPr wrap="square" rtlCol="0">
            <a:spAutoFit/>
          </a:bodyPr>
          <a:lstStyle/>
          <a:p>
            <a:r>
              <a:rPr lang="en-US" b="1" u="sng" dirty="0" smtClean="0"/>
              <a:t>Reimbursements</a:t>
            </a:r>
          </a:p>
          <a:p>
            <a:endParaRPr lang="en-US" b="1" u="sng" dirty="0" smtClean="0"/>
          </a:p>
          <a:p>
            <a:pPr marL="285750" indent="-285750">
              <a:buFont typeface="Arial"/>
              <a:buChar char="•"/>
            </a:pPr>
            <a:r>
              <a:rPr lang="en-US" dirty="0"/>
              <a:t>Y</a:t>
            </a:r>
            <a:r>
              <a:rPr lang="en-US" dirty="0" smtClean="0"/>
              <a:t>ou </a:t>
            </a:r>
            <a:r>
              <a:rPr lang="en-US" dirty="0"/>
              <a:t>must provide itemized receipts and clear documentation for method of payment that clearly shows who paid the expense</a:t>
            </a:r>
            <a:r>
              <a:rPr lang="en-US" dirty="0" smtClean="0"/>
              <a:t>.</a:t>
            </a:r>
          </a:p>
          <a:p>
            <a:pPr marL="285750" indent="-285750">
              <a:buFont typeface="Arial"/>
              <a:buChar char="•"/>
            </a:pPr>
            <a:endParaRPr lang="en-US" dirty="0"/>
          </a:p>
          <a:p>
            <a:pPr marL="285750" indent="-285750">
              <a:buFont typeface="Arial"/>
              <a:buChar char="•"/>
            </a:pPr>
            <a:r>
              <a:rPr lang="en-US" dirty="0" smtClean="0"/>
              <a:t>Reimbursements are done through the Expense Report process in Workday and are processed by the Accounting Department.</a:t>
            </a:r>
            <a:endParaRPr lang="en-US" dirty="0" smtClean="0"/>
          </a:p>
          <a:p>
            <a:pPr marL="285750" indent="-285750">
              <a:buFont typeface="Arial"/>
              <a:buChar char="•"/>
            </a:pPr>
            <a:endParaRPr lang="en-US" dirty="0"/>
          </a:p>
          <a:p>
            <a:pPr marL="285750" indent="-285750">
              <a:buFont typeface="Arial"/>
              <a:buChar char="•"/>
            </a:pPr>
            <a:r>
              <a:rPr lang="en-US" dirty="0"/>
              <a:t>Payment can only be made directly to the person who incurred the </a:t>
            </a:r>
            <a:r>
              <a:rPr lang="en-US" dirty="0" smtClean="0"/>
              <a:t>charge</a:t>
            </a:r>
            <a:r>
              <a:rPr lang="en-US" dirty="0"/>
              <a:t> </a:t>
            </a:r>
            <a:r>
              <a:rPr lang="en-US" dirty="0" smtClean="0"/>
              <a:t>and that person must be a District employee.</a:t>
            </a:r>
            <a:endParaRPr lang="en-US" dirty="0" smtClean="0"/>
          </a:p>
          <a:p>
            <a:endParaRPr lang="en-US" dirty="0"/>
          </a:p>
          <a:p>
            <a:pPr marL="285750" indent="-285750">
              <a:buFont typeface="Arial"/>
              <a:buChar char="•"/>
            </a:pPr>
            <a:r>
              <a:rPr lang="en-US" dirty="0"/>
              <a:t>If you are being reimbursed for food and beverage expenses provided at a campus meeting and the total is over </a:t>
            </a:r>
            <a:r>
              <a:rPr lang="en-US" dirty="0" smtClean="0"/>
              <a:t>$400 </a:t>
            </a:r>
            <a:r>
              <a:rPr lang="en-US" dirty="0"/>
              <a:t>and was not purchased from Sodexo, you must provide the letter from Sodexo indicating they were given the opportunity for the catering but declined</a:t>
            </a:r>
            <a:r>
              <a:rPr lang="en-US" dirty="0" smtClean="0"/>
              <a:t>.</a:t>
            </a:r>
          </a:p>
          <a:p>
            <a:endParaRPr lang="en-US" dirty="0"/>
          </a:p>
          <a:p>
            <a:pPr marL="285750" indent="-285750">
              <a:buFont typeface="Arial"/>
              <a:buChar char="•"/>
            </a:pPr>
            <a:r>
              <a:rPr lang="en-US" dirty="0"/>
              <a:t>You are not authorized to purchase equipment and then ask for reimbursement</a:t>
            </a:r>
            <a:r>
              <a:rPr lang="en-US" dirty="0" smtClean="0"/>
              <a:t>.</a:t>
            </a:r>
          </a:p>
          <a:p>
            <a:endParaRPr lang="en-US" dirty="0"/>
          </a:p>
          <a:p>
            <a:pPr marL="285750" indent="-285750">
              <a:buFont typeface="Arial"/>
              <a:buChar char="•"/>
            </a:pPr>
            <a:r>
              <a:rPr lang="en-US" dirty="0"/>
              <a:t>There are few </a:t>
            </a:r>
            <a:r>
              <a:rPr lang="en-US" dirty="0" smtClean="0"/>
              <a:t>instances</a:t>
            </a:r>
            <a:r>
              <a:rPr lang="en-US" dirty="0" smtClean="0"/>
              <a:t> </a:t>
            </a:r>
            <a:r>
              <a:rPr lang="en-US" dirty="0"/>
              <a:t>that allow you to utilize the reimbursement process.</a:t>
            </a:r>
          </a:p>
          <a:p>
            <a:endParaRPr lang="en-US" dirty="0"/>
          </a:p>
        </p:txBody>
      </p:sp>
    </p:spTree>
    <p:extLst>
      <p:ext uri="{BB962C8B-B14F-4D97-AF65-F5344CB8AC3E}">
        <p14:creationId xmlns:p14="http://schemas.microsoft.com/office/powerpoint/2010/main" val="13583235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680" y="1229502"/>
            <a:ext cx="8506515" cy="646331"/>
          </a:xfrm>
          <a:prstGeom prst="rect">
            <a:avLst/>
          </a:prstGeom>
          <a:noFill/>
        </p:spPr>
        <p:txBody>
          <a:bodyPr wrap="square" rtlCol="0">
            <a:spAutoFit/>
          </a:bodyPr>
          <a:lstStyle/>
          <a:p>
            <a:r>
              <a:rPr lang="en-US" b="1" u="sng" dirty="0" smtClean="0"/>
              <a:t>Memberships</a:t>
            </a:r>
          </a:p>
          <a:p>
            <a:endParaRPr lang="en-US" dirty="0"/>
          </a:p>
        </p:txBody>
      </p:sp>
      <p:pic>
        <p:nvPicPr>
          <p:cNvPr id="2" name="Picture 1" descr="membership dark shadow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3661" y="4321566"/>
            <a:ext cx="3265534" cy="2386268"/>
          </a:xfrm>
          <a:prstGeom prst="rect">
            <a:avLst/>
          </a:prstGeom>
        </p:spPr>
      </p:pic>
      <p:sp>
        <p:nvSpPr>
          <p:cNvPr id="5" name="TextBox 4"/>
          <p:cNvSpPr txBox="1"/>
          <p:nvPr/>
        </p:nvSpPr>
        <p:spPr>
          <a:xfrm>
            <a:off x="342680" y="1875833"/>
            <a:ext cx="5240981" cy="3139321"/>
          </a:xfrm>
          <a:prstGeom prst="rect">
            <a:avLst/>
          </a:prstGeom>
          <a:noFill/>
        </p:spPr>
        <p:txBody>
          <a:bodyPr wrap="square" rtlCol="0">
            <a:spAutoFit/>
          </a:bodyPr>
          <a:lstStyle/>
          <a:p>
            <a:pPr marL="285750" indent="-285750">
              <a:buFont typeface="Arial"/>
              <a:buChar char="•"/>
            </a:pPr>
            <a:r>
              <a:rPr lang="en-US" dirty="0"/>
              <a:t>These must be processed on a PR through Purchasing, as there are several steps that are done by Purchasing to accommodate these requests.  </a:t>
            </a:r>
          </a:p>
          <a:p>
            <a:endParaRPr lang="en-US" dirty="0"/>
          </a:p>
          <a:p>
            <a:pPr marL="285750" indent="-285750">
              <a:buFont typeface="Arial"/>
              <a:buChar char="•"/>
            </a:pPr>
            <a:r>
              <a:rPr lang="en-US" dirty="0"/>
              <a:t>No personal memberships are allowed unless you are using approved Professional Enhancement/Development funds, trust funds or it is a required component of your employment contract.</a:t>
            </a:r>
          </a:p>
          <a:p>
            <a:endParaRPr lang="en-US" dirty="0"/>
          </a:p>
        </p:txBody>
      </p:sp>
    </p:spTree>
    <p:extLst>
      <p:ext uri="{BB962C8B-B14F-4D97-AF65-F5344CB8AC3E}">
        <p14:creationId xmlns:p14="http://schemas.microsoft.com/office/powerpoint/2010/main" val="12664303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517084">
            <a:off x="5492160" y="3753802"/>
            <a:ext cx="2857500" cy="2857500"/>
          </a:xfrm>
          <a:prstGeom prst="rect">
            <a:avLst/>
          </a:prstGeom>
        </p:spPr>
      </p:pic>
      <p:sp>
        <p:nvSpPr>
          <p:cNvPr id="2" name="Title 1"/>
          <p:cNvSpPr>
            <a:spLocks noGrp="1"/>
          </p:cNvSpPr>
          <p:nvPr>
            <p:ph type="title"/>
          </p:nvPr>
        </p:nvSpPr>
        <p:spPr>
          <a:xfrm>
            <a:off x="549275" y="450224"/>
            <a:ext cx="8042276" cy="1336956"/>
          </a:xfrm>
        </p:spPr>
        <p:txBody>
          <a:bodyPr/>
          <a:lstStyle/>
          <a:p>
            <a:r>
              <a:rPr lang="en-US" sz="3200" dirty="0" smtClean="0">
                <a:solidFill>
                  <a:srgbClr val="0000FF"/>
                </a:solidFill>
              </a:rPr>
              <a:t>Copier Standardization </a:t>
            </a:r>
            <a:r>
              <a:rPr lang="en-US" sz="3200" dirty="0" smtClean="0">
                <a:solidFill>
                  <a:srgbClr val="0000FF"/>
                </a:solidFill>
              </a:rPr>
              <a:t>- Xerox</a:t>
            </a:r>
            <a:endParaRPr lang="en-US" sz="3200" dirty="0">
              <a:solidFill>
                <a:srgbClr val="0000FF"/>
              </a:solidFill>
            </a:endParaRPr>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rot="21233951">
            <a:off x="912113" y="2674035"/>
            <a:ext cx="3784613" cy="2505999"/>
          </a:xfrm>
          <a:prstGeom prst="rect">
            <a:avLst/>
          </a:prstGeom>
        </p:spPr>
      </p:pic>
    </p:spTree>
    <p:extLst>
      <p:ext uri="{BB962C8B-B14F-4D97-AF65-F5344CB8AC3E}">
        <p14:creationId xmlns:p14="http://schemas.microsoft.com/office/powerpoint/2010/main" val="883972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0068"/>
            <a:ext cx="8042276" cy="1336956"/>
          </a:xfrm>
        </p:spPr>
        <p:txBody>
          <a:bodyPr/>
          <a:lstStyle/>
          <a:p>
            <a:r>
              <a:rPr lang="en-US" sz="3600" dirty="0" smtClean="0">
                <a:solidFill>
                  <a:srgbClr val="0000FF"/>
                </a:solidFill>
              </a:rPr>
              <a:t>Workday </a:t>
            </a:r>
            <a:r>
              <a:rPr lang="en-US" sz="3600" dirty="0" smtClean="0">
                <a:solidFill>
                  <a:srgbClr val="0000FF"/>
                </a:solidFill>
              </a:rPr>
              <a:t>Update </a:t>
            </a:r>
            <a:endParaRPr lang="en-US" sz="3600" dirty="0">
              <a:solidFill>
                <a:srgbClr val="0000FF"/>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539861" y="2404876"/>
            <a:ext cx="4091996" cy="2800350"/>
          </a:xfrm>
          <a:prstGeom prst="rect">
            <a:avLst/>
          </a:prstGeom>
        </p:spPr>
      </p:pic>
    </p:spTree>
    <p:extLst>
      <p:ext uri="{BB962C8B-B14F-4D97-AF65-F5344CB8AC3E}">
        <p14:creationId xmlns:p14="http://schemas.microsoft.com/office/powerpoint/2010/main" val="42551669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8511"/>
            <a:ext cx="8042276" cy="1336956"/>
          </a:xfrm>
        </p:spPr>
        <p:txBody>
          <a:bodyPr/>
          <a:lstStyle/>
          <a:p>
            <a:r>
              <a:rPr lang="en-US" sz="3600" dirty="0" smtClean="0">
                <a:solidFill>
                  <a:srgbClr val="0000FF"/>
                </a:solidFill>
              </a:rPr>
              <a:t>Cool and Exciting List of Improvements  </a:t>
            </a:r>
            <a:endParaRPr lang="en-US" sz="3600" dirty="0">
              <a:solidFill>
                <a:srgbClr val="0000FF"/>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225220" y="1565467"/>
            <a:ext cx="2580174" cy="1330280"/>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750326" y="2694190"/>
            <a:ext cx="1490656" cy="71378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3473414" y="3609530"/>
            <a:ext cx="2137481" cy="1108567"/>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3750326" y="4939810"/>
            <a:ext cx="1689735" cy="1714500"/>
          </a:xfrm>
          <a:prstGeom prst="rect">
            <a:avLst/>
          </a:prstGeom>
        </p:spPr>
      </p:pic>
    </p:spTree>
    <p:extLst>
      <p:ext uri="{BB962C8B-B14F-4D97-AF65-F5344CB8AC3E}">
        <p14:creationId xmlns:p14="http://schemas.microsoft.com/office/powerpoint/2010/main" val="36557914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33555" y="1027944"/>
            <a:ext cx="5845709" cy="4797073"/>
          </a:xfrm>
          <a:prstGeom prst="rect">
            <a:avLst/>
          </a:prstGeom>
        </p:spPr>
      </p:pic>
    </p:spTree>
    <p:extLst>
      <p:ext uri="{BB962C8B-B14F-4D97-AF65-F5344CB8AC3E}">
        <p14:creationId xmlns:p14="http://schemas.microsoft.com/office/powerpoint/2010/main" val="11545160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023"/>
            <a:ext cx="8229600" cy="1143000"/>
          </a:xfrm>
        </p:spPr>
        <p:txBody>
          <a:bodyPr>
            <a:normAutofit fontScale="90000"/>
          </a:bodyPr>
          <a:lstStyle/>
          <a:p>
            <a:r>
              <a:rPr lang="en-US" dirty="0">
                <a:solidFill>
                  <a:srgbClr val="0000FF"/>
                </a:solidFill>
              </a:rPr>
              <a:t>Purchasing &amp; </a:t>
            </a:r>
            <a:r>
              <a:rPr lang="en-US" dirty="0" smtClean="0">
                <a:solidFill>
                  <a:srgbClr val="0000FF"/>
                </a:solidFill>
              </a:rPr>
              <a:t>Contracts—</a:t>
            </a:r>
            <a:br>
              <a:rPr lang="en-US" dirty="0" smtClean="0">
                <a:solidFill>
                  <a:srgbClr val="0000FF"/>
                </a:solidFill>
              </a:rPr>
            </a:br>
            <a:r>
              <a:rPr lang="en-US" dirty="0" smtClean="0">
                <a:solidFill>
                  <a:srgbClr val="0000FF"/>
                </a:solidFill>
              </a:rPr>
              <a:t>This </a:t>
            </a:r>
            <a:r>
              <a:rPr lang="en-US" dirty="0">
                <a:solidFill>
                  <a:srgbClr val="0000FF"/>
                </a:solidFill>
              </a:rPr>
              <a:t>i</a:t>
            </a:r>
            <a:r>
              <a:rPr lang="en-US" dirty="0" smtClean="0">
                <a:solidFill>
                  <a:srgbClr val="0000FF"/>
                </a:solidFill>
              </a:rPr>
              <a:t>s </a:t>
            </a:r>
            <a:r>
              <a:rPr lang="en-US" dirty="0">
                <a:solidFill>
                  <a:srgbClr val="0000FF"/>
                </a:solidFill>
              </a:rPr>
              <a:t>w</a:t>
            </a:r>
            <a:r>
              <a:rPr lang="en-US" dirty="0" smtClean="0">
                <a:solidFill>
                  <a:srgbClr val="0000FF"/>
                </a:solidFill>
              </a:rPr>
              <a:t>ho </a:t>
            </a:r>
            <a:r>
              <a:rPr lang="en-US" dirty="0">
                <a:solidFill>
                  <a:srgbClr val="0000FF"/>
                </a:solidFill>
              </a:rPr>
              <a:t>w</a:t>
            </a:r>
            <a:r>
              <a:rPr lang="en-US" dirty="0" smtClean="0">
                <a:solidFill>
                  <a:srgbClr val="0000FF"/>
                </a:solidFill>
              </a:rPr>
              <a:t>e </a:t>
            </a:r>
            <a:r>
              <a:rPr lang="en-US" dirty="0">
                <a:solidFill>
                  <a:srgbClr val="0000FF"/>
                </a:solidFill>
              </a:rPr>
              <a:t>a</a:t>
            </a:r>
            <a:r>
              <a:rPr lang="en-US" dirty="0" smtClean="0">
                <a:solidFill>
                  <a:srgbClr val="0000FF"/>
                </a:solidFill>
              </a:rPr>
              <a:t>re:</a:t>
            </a:r>
            <a:endParaRPr lang="en-US" dirty="0">
              <a:solidFill>
                <a:srgbClr val="0000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223" y="1586023"/>
            <a:ext cx="6670431" cy="5002823"/>
          </a:xfrm>
          <a:prstGeom prst="rect">
            <a:avLst/>
          </a:prstGeom>
        </p:spPr>
      </p:pic>
    </p:spTree>
    <p:extLst>
      <p:ext uri="{BB962C8B-B14F-4D97-AF65-F5344CB8AC3E}">
        <p14:creationId xmlns:p14="http://schemas.microsoft.com/office/powerpoint/2010/main" val="22267823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ddl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98530"/>
          </a:xfrm>
          <a:prstGeom prst="rect">
            <a:avLst/>
          </a:prstGeom>
        </p:spPr>
      </p:pic>
      <p:sp>
        <p:nvSpPr>
          <p:cNvPr id="4" name="Title 3"/>
          <p:cNvSpPr>
            <a:spLocks noGrp="1"/>
          </p:cNvSpPr>
          <p:nvPr>
            <p:ph type="title"/>
          </p:nvPr>
        </p:nvSpPr>
        <p:spPr>
          <a:xfrm>
            <a:off x="457200" y="6120618"/>
            <a:ext cx="8229600" cy="571096"/>
          </a:xfrm>
        </p:spPr>
        <p:txBody>
          <a:bodyPr>
            <a:normAutofit fontScale="90000"/>
          </a:bodyPr>
          <a:lstStyle/>
          <a:p>
            <a:r>
              <a:rPr lang="en-US" sz="3200" dirty="0" smtClean="0">
                <a:solidFill>
                  <a:srgbClr val="24FF30"/>
                </a:solidFill>
              </a:rPr>
              <a:t>   Questions?</a:t>
            </a:r>
            <a:endParaRPr lang="en-US" sz="3200" dirty="0">
              <a:solidFill>
                <a:srgbClr val="24FF30"/>
              </a:solidFill>
            </a:endParaRPr>
          </a:p>
        </p:txBody>
      </p:sp>
    </p:spTree>
    <p:extLst>
      <p:ext uri="{BB962C8B-B14F-4D97-AF65-F5344CB8AC3E}">
        <p14:creationId xmlns:p14="http://schemas.microsoft.com/office/powerpoint/2010/main" val="17007718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14976"/>
            <a:ext cx="8042276" cy="819703"/>
          </a:xfrm>
        </p:spPr>
        <p:txBody>
          <a:bodyPr/>
          <a:lstStyle/>
          <a:p>
            <a:r>
              <a:rPr lang="en-US" sz="3200" dirty="0" smtClean="0">
                <a:solidFill>
                  <a:srgbClr val="0000FF"/>
                </a:solidFill>
              </a:rPr>
              <a:t>What </a:t>
            </a:r>
            <a:r>
              <a:rPr lang="en-US" sz="3200" dirty="0">
                <a:solidFill>
                  <a:srgbClr val="0000FF"/>
                </a:solidFill>
              </a:rPr>
              <a:t>d</a:t>
            </a:r>
            <a:r>
              <a:rPr lang="en-US" sz="3200" dirty="0" smtClean="0">
                <a:solidFill>
                  <a:srgbClr val="0000FF"/>
                </a:solidFill>
              </a:rPr>
              <a:t>o </a:t>
            </a:r>
            <a:r>
              <a:rPr lang="en-US" sz="3200" dirty="0">
                <a:solidFill>
                  <a:srgbClr val="0000FF"/>
                </a:solidFill>
              </a:rPr>
              <a:t>w</a:t>
            </a:r>
            <a:r>
              <a:rPr lang="en-US" sz="3200" dirty="0" smtClean="0">
                <a:solidFill>
                  <a:srgbClr val="0000FF"/>
                </a:solidFill>
              </a:rPr>
              <a:t>e do?</a:t>
            </a:r>
            <a:endParaRPr lang="en-US" sz="3200" dirty="0">
              <a:solidFill>
                <a:srgbClr val="0000FF"/>
              </a:solidFill>
            </a:endParaRPr>
          </a:p>
        </p:txBody>
      </p:sp>
      <p:sp>
        <p:nvSpPr>
          <p:cNvPr id="3" name="Content Placeholder 2"/>
          <p:cNvSpPr>
            <a:spLocks noGrp="1"/>
          </p:cNvSpPr>
          <p:nvPr>
            <p:ph idx="1"/>
          </p:nvPr>
        </p:nvSpPr>
        <p:spPr>
          <a:xfrm>
            <a:off x="549275" y="1082886"/>
            <a:ext cx="8042276" cy="3398429"/>
          </a:xfrm>
        </p:spPr>
        <p:txBody>
          <a:bodyPr>
            <a:normAutofit/>
          </a:bodyPr>
          <a:lstStyle/>
          <a:p>
            <a:pPr marL="0" indent="0">
              <a:buNone/>
            </a:pPr>
            <a:r>
              <a:rPr lang="en-US" sz="1600" dirty="0" smtClean="0"/>
              <a:t>We process </a:t>
            </a:r>
            <a:r>
              <a:rPr lang="en-US" sz="1600" dirty="0"/>
              <a:t>transactions that exceed </a:t>
            </a:r>
            <a:r>
              <a:rPr lang="en-US" sz="1600" dirty="0">
                <a:solidFill>
                  <a:srgbClr val="F96300"/>
                </a:solidFill>
              </a:rPr>
              <a:t>$</a:t>
            </a:r>
            <a:r>
              <a:rPr lang="en-US" sz="1600" dirty="0" smtClean="0">
                <a:solidFill>
                  <a:srgbClr val="F96300"/>
                </a:solidFill>
              </a:rPr>
              <a:t>39 </a:t>
            </a:r>
            <a:r>
              <a:rPr lang="en-US" sz="1600" dirty="0">
                <a:solidFill>
                  <a:srgbClr val="F96300"/>
                </a:solidFill>
              </a:rPr>
              <a:t>million </a:t>
            </a:r>
            <a:r>
              <a:rPr lang="en-US" sz="1600" dirty="0"/>
              <a:t>annually in the following methods</a:t>
            </a:r>
            <a:r>
              <a:rPr lang="en-US" sz="1600" dirty="0" smtClean="0"/>
              <a:t>:</a:t>
            </a:r>
            <a:endParaRPr lang="en-US" sz="1600" dirty="0"/>
          </a:p>
          <a:p>
            <a:pPr marL="0" indent="0" algn="ctr">
              <a:buNone/>
            </a:pPr>
            <a:r>
              <a:rPr lang="en-US" sz="1600" dirty="0"/>
              <a:t>Purchase Orders</a:t>
            </a:r>
          </a:p>
          <a:p>
            <a:pPr marL="0" indent="0" algn="ctr">
              <a:buNone/>
            </a:pPr>
            <a:r>
              <a:rPr lang="en-US" sz="1600" dirty="0"/>
              <a:t>Contracts</a:t>
            </a:r>
          </a:p>
          <a:p>
            <a:pPr marL="0" indent="0" algn="ctr">
              <a:buNone/>
            </a:pPr>
            <a:r>
              <a:rPr lang="en-US" sz="1600" dirty="0" smtClean="0"/>
              <a:t>Office Depot </a:t>
            </a:r>
            <a:r>
              <a:rPr lang="en-US" sz="1600" dirty="0"/>
              <a:t>Online Orders</a:t>
            </a:r>
          </a:p>
          <a:p>
            <a:pPr marL="0" indent="0" algn="ctr">
              <a:buNone/>
            </a:pPr>
            <a:r>
              <a:rPr lang="en-US" sz="1600" dirty="0"/>
              <a:t>Credit Cards</a:t>
            </a:r>
          </a:p>
          <a:p>
            <a:pPr marL="0" indent="0" algn="ctr">
              <a:buNone/>
            </a:pPr>
            <a:r>
              <a:rPr lang="en-US" sz="1600" dirty="0"/>
              <a:t>Formal Bid Processes</a:t>
            </a:r>
          </a:p>
          <a:p>
            <a:pPr marL="0" indent="0" algn="ctr">
              <a:buNone/>
            </a:pPr>
            <a:r>
              <a:rPr lang="en-US" sz="1600" dirty="0"/>
              <a:t>Informal Quote Processes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504062" y="4958320"/>
            <a:ext cx="2386368" cy="1583622"/>
          </a:xfrm>
          <a:prstGeom prst="rect">
            <a:avLst/>
          </a:prstGeom>
        </p:spPr>
      </p:pic>
    </p:spTree>
    <p:extLst>
      <p:ext uri="{BB962C8B-B14F-4D97-AF65-F5344CB8AC3E}">
        <p14:creationId xmlns:p14="http://schemas.microsoft.com/office/powerpoint/2010/main" val="306996085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FF"/>
                </a:solidFill>
              </a:rPr>
              <a:t>Who sets the rules for our </a:t>
            </a:r>
            <a:r>
              <a:rPr lang="en-US" sz="3200" dirty="0">
                <a:solidFill>
                  <a:srgbClr val="0000FF"/>
                </a:solidFill>
              </a:rPr>
              <a:t>p</a:t>
            </a:r>
            <a:r>
              <a:rPr lang="en-US" sz="3200" dirty="0" smtClean="0">
                <a:solidFill>
                  <a:srgbClr val="0000FF"/>
                </a:solidFill>
              </a:rPr>
              <a:t>rocesses?</a:t>
            </a:r>
            <a:endParaRPr lang="en-US" sz="3200" dirty="0">
              <a:solidFill>
                <a:srgbClr val="0000FF"/>
              </a:solidFill>
            </a:endParaRPr>
          </a:p>
        </p:txBody>
      </p:sp>
      <p:sp>
        <p:nvSpPr>
          <p:cNvPr id="3" name="Content Placeholder 2"/>
          <p:cNvSpPr>
            <a:spLocks noGrp="1"/>
          </p:cNvSpPr>
          <p:nvPr>
            <p:ph idx="1"/>
          </p:nvPr>
        </p:nvSpPr>
        <p:spPr>
          <a:xfrm>
            <a:off x="549275" y="1600201"/>
            <a:ext cx="8042276" cy="3297651"/>
          </a:xfrm>
        </p:spPr>
        <p:txBody>
          <a:bodyPr>
            <a:normAutofit/>
          </a:bodyPr>
          <a:lstStyle/>
          <a:p>
            <a:pPr marL="0" indent="0" algn="ctr">
              <a:buNone/>
            </a:pPr>
            <a:r>
              <a:rPr lang="en-US" sz="1800" dirty="0"/>
              <a:t>California State Laws (i.e. Public Contract, Education, Uniform Commercial, Labor and Government Codes</a:t>
            </a:r>
            <a:r>
              <a:rPr lang="en-US" sz="1800" dirty="0" smtClean="0"/>
              <a:t>)</a:t>
            </a:r>
          </a:p>
          <a:p>
            <a:pPr marL="0" indent="0" algn="ctr">
              <a:buNone/>
            </a:pPr>
            <a:r>
              <a:rPr lang="en-US" sz="1800" dirty="0" smtClean="0"/>
              <a:t>Federal Laws</a:t>
            </a:r>
          </a:p>
          <a:p>
            <a:pPr marL="0" indent="0" algn="ctr">
              <a:buNone/>
            </a:pPr>
            <a:r>
              <a:rPr lang="en-US" sz="1800" dirty="0" smtClean="0"/>
              <a:t>Governing </a:t>
            </a:r>
            <a:r>
              <a:rPr lang="en-US" sz="1800" dirty="0"/>
              <a:t>Board Policies and </a:t>
            </a:r>
            <a:r>
              <a:rPr lang="en-US" sz="1800" dirty="0" smtClean="0"/>
              <a:t>Procedures</a:t>
            </a:r>
          </a:p>
          <a:p>
            <a:pPr marL="0" indent="0" algn="ctr">
              <a:buNone/>
            </a:pPr>
            <a:r>
              <a:rPr lang="en-US" sz="1800" dirty="0" smtClean="0"/>
              <a:t>Auditors</a:t>
            </a:r>
            <a:endParaRPr lang="en-US" sz="1800" dirty="0"/>
          </a:p>
          <a:p>
            <a:pPr marL="0" indent="0" algn="ctr">
              <a:buNone/>
            </a:pPr>
            <a:r>
              <a:rPr lang="en-US" sz="1800" dirty="0" smtClean="0"/>
              <a:t>Commitment </a:t>
            </a:r>
            <a:r>
              <a:rPr lang="en-US" sz="1800" dirty="0"/>
              <a:t>to </a:t>
            </a:r>
            <a:r>
              <a:rPr lang="en-US" sz="1800" dirty="0" smtClean="0"/>
              <a:t>Taxpayers </a:t>
            </a:r>
            <a:r>
              <a:rPr lang="en-US" sz="1800" dirty="0"/>
              <a:t>as </a:t>
            </a:r>
            <a:r>
              <a:rPr lang="en-US" sz="1800" dirty="0" smtClean="0"/>
              <a:t>Public Guardian </a:t>
            </a:r>
            <a:r>
              <a:rPr lang="en-US" sz="1800" dirty="0"/>
              <a:t>to </a:t>
            </a:r>
            <a:r>
              <a:rPr lang="en-US" sz="1800" dirty="0" smtClean="0"/>
              <a:t>Their </a:t>
            </a:r>
            <a:r>
              <a:rPr lang="en-US" sz="1800" dirty="0"/>
              <a:t>F</a:t>
            </a:r>
            <a:r>
              <a:rPr lang="en-US" sz="1800" dirty="0" smtClean="0"/>
              <a:t>unds</a:t>
            </a:r>
            <a:endParaRPr lang="en-US" sz="1800" dirty="0"/>
          </a:p>
          <a:p>
            <a:pPr marL="0" indent="0" algn="ctr">
              <a:buNone/>
            </a:pPr>
            <a:r>
              <a:rPr lang="en-US" sz="1800" dirty="0"/>
              <a:t>Business Practices and Ethics</a:t>
            </a:r>
          </a:p>
          <a:p>
            <a:endParaRPr lang="en-US" dirty="0"/>
          </a:p>
        </p:txBody>
      </p:sp>
      <p:pic>
        <p:nvPicPr>
          <p:cNvPr id="4" name="Picture 3" descr="Rules App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291" y="4667413"/>
            <a:ext cx="1943679" cy="1943679"/>
          </a:xfrm>
          <a:prstGeom prst="rect">
            <a:avLst/>
          </a:prstGeom>
        </p:spPr>
      </p:pic>
    </p:spTree>
    <p:extLst>
      <p:ext uri="{BB962C8B-B14F-4D97-AF65-F5344CB8AC3E}">
        <p14:creationId xmlns:p14="http://schemas.microsoft.com/office/powerpoint/2010/main" val="4083553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51003"/>
            <a:ext cx="8042276" cy="1336956"/>
          </a:xfrm>
        </p:spPr>
        <p:txBody>
          <a:bodyPr/>
          <a:lstStyle/>
          <a:p>
            <a:r>
              <a:rPr lang="en-US" sz="2800" dirty="0" smtClean="0">
                <a:solidFill>
                  <a:srgbClr val="0000FF"/>
                </a:solidFill>
              </a:rPr>
              <a:t>Why do </a:t>
            </a:r>
            <a:r>
              <a:rPr lang="en-US" sz="2800" dirty="0">
                <a:solidFill>
                  <a:srgbClr val="0000FF"/>
                </a:solidFill>
              </a:rPr>
              <a:t>s</a:t>
            </a:r>
            <a:r>
              <a:rPr lang="en-US" sz="2800" dirty="0" smtClean="0">
                <a:solidFill>
                  <a:srgbClr val="0000FF"/>
                </a:solidFill>
              </a:rPr>
              <a:t>ome </a:t>
            </a:r>
            <a:r>
              <a:rPr lang="en-US" sz="2800" dirty="0">
                <a:solidFill>
                  <a:srgbClr val="0000FF"/>
                </a:solidFill>
              </a:rPr>
              <a:t>r</a:t>
            </a:r>
            <a:r>
              <a:rPr lang="en-US" sz="2800" dirty="0" smtClean="0">
                <a:solidFill>
                  <a:srgbClr val="0000FF"/>
                </a:solidFill>
              </a:rPr>
              <a:t>equisitions </a:t>
            </a:r>
            <a:r>
              <a:rPr lang="en-US" sz="2800" dirty="0">
                <a:solidFill>
                  <a:srgbClr val="0000FF"/>
                </a:solidFill>
              </a:rPr>
              <a:t>t</a:t>
            </a:r>
            <a:r>
              <a:rPr lang="en-US" sz="2800" dirty="0" smtClean="0">
                <a:solidFill>
                  <a:srgbClr val="0000FF"/>
                </a:solidFill>
              </a:rPr>
              <a:t>ake </a:t>
            </a:r>
            <a:r>
              <a:rPr lang="en-US" sz="2800" dirty="0">
                <a:solidFill>
                  <a:srgbClr val="0000FF"/>
                </a:solidFill>
              </a:rPr>
              <a:t>l</a:t>
            </a:r>
            <a:r>
              <a:rPr lang="en-US" sz="2800" dirty="0" smtClean="0">
                <a:solidFill>
                  <a:srgbClr val="0000FF"/>
                </a:solidFill>
              </a:rPr>
              <a:t>onger to process? </a:t>
            </a:r>
            <a:endParaRPr lang="en-US" sz="2800" dirty="0">
              <a:solidFill>
                <a:srgbClr val="0000FF"/>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81437" y="2533332"/>
            <a:ext cx="1540963" cy="2102495"/>
          </a:xfrm>
          <a:prstGeom prst="rect">
            <a:avLst/>
          </a:prstGeom>
        </p:spPr>
      </p:pic>
    </p:spTree>
    <p:extLst>
      <p:ext uri="{BB962C8B-B14F-4D97-AF65-F5344CB8AC3E}">
        <p14:creationId xmlns:p14="http://schemas.microsoft.com/office/powerpoint/2010/main" val="15102674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522" y="1229503"/>
            <a:ext cx="8566988" cy="923330"/>
          </a:xfrm>
          <a:prstGeom prst="rect">
            <a:avLst/>
          </a:prstGeom>
          <a:noFill/>
        </p:spPr>
        <p:txBody>
          <a:bodyPr wrap="square" rtlCol="0">
            <a:spAutoFit/>
          </a:bodyPr>
          <a:lstStyle/>
          <a:p>
            <a:pPr marL="342900" lvl="0" indent="-342900">
              <a:buAutoNum type="arabicPeriod"/>
            </a:pPr>
            <a:r>
              <a:rPr lang="en-US" dirty="0" smtClean="0"/>
              <a:t>Does </a:t>
            </a:r>
            <a:r>
              <a:rPr lang="en-US" dirty="0"/>
              <a:t>it need multiple quotes</a:t>
            </a:r>
            <a:r>
              <a:rPr lang="en-US" dirty="0" smtClean="0"/>
              <a:t>?</a:t>
            </a:r>
          </a:p>
          <a:p>
            <a:pPr lvl="0"/>
            <a:endParaRPr lang="en-US" dirty="0"/>
          </a:p>
          <a:p>
            <a:endParaRPr lang="en-US" dirty="0"/>
          </a:p>
        </p:txBody>
      </p:sp>
      <p:pic>
        <p:nvPicPr>
          <p:cNvPr id="2" name="Picture 1" descr="quo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753" y="1834175"/>
            <a:ext cx="2818620" cy="3676461"/>
          </a:xfrm>
          <a:prstGeom prst="rect">
            <a:avLst/>
          </a:prstGeom>
        </p:spPr>
      </p:pic>
      <p:sp>
        <p:nvSpPr>
          <p:cNvPr id="3" name="TextBox 2"/>
          <p:cNvSpPr txBox="1"/>
          <p:nvPr/>
        </p:nvSpPr>
        <p:spPr>
          <a:xfrm>
            <a:off x="322522" y="1975265"/>
            <a:ext cx="5180508" cy="3139321"/>
          </a:xfrm>
          <a:prstGeom prst="rect">
            <a:avLst/>
          </a:prstGeom>
          <a:noFill/>
        </p:spPr>
        <p:txBody>
          <a:bodyPr wrap="square" rtlCol="0">
            <a:spAutoFit/>
          </a:bodyPr>
          <a:lstStyle/>
          <a:p>
            <a:pPr marL="285750" indent="-285750">
              <a:buFont typeface="Arial"/>
              <a:buChar char="•"/>
            </a:pPr>
            <a:r>
              <a:rPr lang="en-US" dirty="0"/>
              <a:t>Materials, Supplies and Equipment that cost over </a:t>
            </a:r>
            <a:r>
              <a:rPr lang="en-US" dirty="0" smtClean="0"/>
              <a:t>$10,000 </a:t>
            </a:r>
            <a:r>
              <a:rPr lang="en-US" dirty="0"/>
              <a:t>need three quotes. </a:t>
            </a:r>
          </a:p>
          <a:p>
            <a:endParaRPr lang="en-US" dirty="0"/>
          </a:p>
          <a:p>
            <a:pPr marL="742950" lvl="1" indent="-285750">
              <a:buFont typeface="Courier New"/>
              <a:buChar char="o"/>
            </a:pPr>
            <a:r>
              <a:rPr lang="en-US" dirty="0"/>
              <a:t>Over the formal bid limit of </a:t>
            </a:r>
            <a:r>
              <a:rPr lang="en-US" dirty="0" smtClean="0"/>
              <a:t>$95,200 </a:t>
            </a:r>
            <a:r>
              <a:rPr lang="en-US" dirty="0"/>
              <a:t>needs the formal bid process.</a:t>
            </a:r>
          </a:p>
          <a:p>
            <a:pPr marL="285750" indent="-285750">
              <a:buFont typeface="Arial"/>
              <a:buChar char="•"/>
            </a:pPr>
            <a:endParaRPr lang="en-US" dirty="0"/>
          </a:p>
          <a:p>
            <a:pPr marL="285750" indent="-285750">
              <a:buFont typeface="Arial"/>
              <a:buChar char="•"/>
            </a:pPr>
            <a:r>
              <a:rPr lang="en-US" dirty="0"/>
              <a:t>Construction or Labor that costs over </a:t>
            </a:r>
            <a:r>
              <a:rPr lang="en-US" dirty="0" smtClean="0"/>
              <a:t>$5,000 </a:t>
            </a:r>
            <a:r>
              <a:rPr lang="en-US" dirty="0"/>
              <a:t>needs three quotes.</a:t>
            </a:r>
          </a:p>
          <a:p>
            <a:endParaRPr lang="en-US" dirty="0"/>
          </a:p>
          <a:p>
            <a:pPr marL="742950" lvl="1" indent="-285750">
              <a:buFont typeface="Courier New"/>
              <a:buChar char="o"/>
            </a:pPr>
            <a:r>
              <a:rPr lang="en-US" dirty="0"/>
              <a:t>Over the formal bid limit of $15,000 needs the formal bid process.</a:t>
            </a:r>
          </a:p>
        </p:txBody>
      </p:sp>
    </p:spTree>
    <p:extLst>
      <p:ext uri="{BB962C8B-B14F-4D97-AF65-F5344CB8AC3E}">
        <p14:creationId xmlns:p14="http://schemas.microsoft.com/office/powerpoint/2010/main" val="16056602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522" y="1511685"/>
            <a:ext cx="8566988" cy="2862323"/>
          </a:xfrm>
          <a:prstGeom prst="rect">
            <a:avLst/>
          </a:prstGeom>
        </p:spPr>
        <p:txBody>
          <a:bodyPr wrap="square">
            <a:spAutoFit/>
          </a:bodyPr>
          <a:lstStyle/>
          <a:p>
            <a:pPr lvl="0"/>
            <a:r>
              <a:rPr lang="en-US" dirty="0" smtClean="0"/>
              <a:t>2. Who </a:t>
            </a:r>
            <a:r>
              <a:rPr lang="en-US" dirty="0"/>
              <a:t>is responsible for obtaining </a:t>
            </a:r>
            <a:r>
              <a:rPr lang="en-US" dirty="0" smtClean="0"/>
              <a:t>these </a:t>
            </a:r>
            <a:r>
              <a:rPr lang="en-US" dirty="0"/>
              <a:t>quotes</a:t>
            </a:r>
            <a:r>
              <a:rPr lang="en-US" dirty="0" smtClean="0"/>
              <a:t>?</a:t>
            </a:r>
          </a:p>
          <a:p>
            <a:pPr lvl="0"/>
            <a:endParaRPr lang="en-US" dirty="0"/>
          </a:p>
          <a:p>
            <a:pPr marL="285750" indent="-285750">
              <a:buFont typeface="Arial"/>
              <a:buChar char="•"/>
            </a:pPr>
            <a:r>
              <a:rPr lang="en-US" dirty="0"/>
              <a:t>It is the Purchasing </a:t>
            </a:r>
            <a:r>
              <a:rPr lang="en-US" dirty="0" smtClean="0"/>
              <a:t>Department’s </a:t>
            </a:r>
            <a:r>
              <a:rPr lang="en-US" dirty="0"/>
              <a:t>responsibility to obtain the </a:t>
            </a:r>
            <a:r>
              <a:rPr lang="en-US" dirty="0" smtClean="0"/>
              <a:t>quotes.</a:t>
            </a:r>
          </a:p>
          <a:p>
            <a:endParaRPr lang="en-US" dirty="0" smtClean="0"/>
          </a:p>
          <a:p>
            <a:pPr marL="285750" indent="-285750">
              <a:buFont typeface="Arial"/>
              <a:buChar char="•"/>
            </a:pPr>
            <a:r>
              <a:rPr lang="en-US" dirty="0" smtClean="0"/>
              <a:t>However </a:t>
            </a:r>
            <a:r>
              <a:rPr lang="en-US" dirty="0"/>
              <a:t>for technical items or </a:t>
            </a:r>
            <a:r>
              <a:rPr lang="en-US" dirty="0" smtClean="0"/>
              <a:t>for those </a:t>
            </a:r>
            <a:r>
              <a:rPr lang="en-US" dirty="0"/>
              <a:t>that require a visit to the campus, it is more efficient for the campus to obtain the </a:t>
            </a:r>
            <a:r>
              <a:rPr lang="en-US" dirty="0" smtClean="0"/>
              <a:t>quotes.</a:t>
            </a:r>
          </a:p>
          <a:p>
            <a:endParaRPr lang="en-US" dirty="0" smtClean="0"/>
          </a:p>
          <a:p>
            <a:pPr marL="742950" lvl="1" indent="-285750">
              <a:buFont typeface="Courier New"/>
              <a:buChar char="o"/>
            </a:pPr>
            <a:r>
              <a:rPr lang="en-US" dirty="0" smtClean="0"/>
              <a:t>Why? </a:t>
            </a:r>
            <a:r>
              <a:rPr lang="en-US" dirty="0"/>
              <a:t>T</a:t>
            </a:r>
            <a:r>
              <a:rPr lang="en-US" dirty="0" smtClean="0"/>
              <a:t>he </a:t>
            </a:r>
            <a:r>
              <a:rPr lang="en-US" dirty="0"/>
              <a:t>expertise lies in the staff requesting the equipment and they have excellent knowledge of the installation area and any concerns.</a:t>
            </a:r>
          </a:p>
        </p:txBody>
      </p:sp>
    </p:spTree>
    <p:extLst>
      <p:ext uri="{BB962C8B-B14F-4D97-AF65-F5344CB8AC3E}">
        <p14:creationId xmlns:p14="http://schemas.microsoft.com/office/powerpoint/2010/main" val="10473046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3972</TotalTime>
  <Words>3082</Words>
  <Application>Microsoft Office PowerPoint</Application>
  <PresentationFormat>On-screen Show (4:3)</PresentationFormat>
  <Paragraphs>234</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Courier New</vt:lpstr>
      <vt:lpstr>News Gothic MT</vt:lpstr>
      <vt:lpstr>Wingdings</vt:lpstr>
      <vt:lpstr>Wingdings 2</vt:lpstr>
      <vt:lpstr>Breeze</vt:lpstr>
      <vt:lpstr>PowerPoint Presentation</vt:lpstr>
      <vt:lpstr>Purchasing &amp; Contracts:  Who are we? </vt:lpstr>
      <vt:lpstr>We are also the only individuals with the legal authority to commit the District to payment of invoices from vendors for materials, equipment and services. </vt:lpstr>
      <vt:lpstr>PowerPoint Presentation</vt:lpstr>
      <vt:lpstr>What do we do?</vt:lpstr>
      <vt:lpstr>Who sets the rules for our processes?</vt:lpstr>
      <vt:lpstr>Why do some requisitions take longer to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Contracts Process</vt:lpstr>
      <vt:lpstr>Q: How many contracts does Purchasing process on an annual basis?  </vt:lpstr>
      <vt:lpstr>Contract Processing—Helpful Hints (I of VI)</vt:lpstr>
      <vt:lpstr>Contract Processing—Helpful Hints Continued (II of VI)</vt:lpstr>
      <vt:lpstr>Contract Processing—Helpful Hints Continued (III of VI)</vt:lpstr>
      <vt:lpstr>Contract Processing—Helpful Hints Continued (IV of VI)</vt:lpstr>
      <vt:lpstr>Contract Processing—Helpful Hints Continued (V of VI)</vt:lpstr>
      <vt:lpstr>Contract Processing—A Final Thought on Helpful Hints</vt:lpstr>
      <vt:lpstr>Charge It!  Credit Card Processing</vt:lpstr>
      <vt:lpstr>Q: How many credit card transactions does Purchasing audit on an annual basis?</vt:lpstr>
      <vt:lpstr>PowerPoint Presentation</vt:lpstr>
      <vt:lpstr>PowerPoint Presentation</vt:lpstr>
      <vt:lpstr>PowerPoint Presentation</vt:lpstr>
      <vt:lpstr>PowerPoint Presentation</vt:lpstr>
      <vt:lpstr>PowerPoint Presentation</vt:lpstr>
      <vt:lpstr>Helpful Purchasing Tips from the Buyers</vt:lpstr>
      <vt:lpstr>PowerPoint Presentation</vt:lpstr>
      <vt:lpstr>Processing Computer Orders</vt:lpstr>
      <vt:lpstr>PowerPoint Presentation</vt:lpstr>
      <vt:lpstr>Non-Standard Items – Please make sure you have complete descriptions so we order the correct item for you.  Otherwise, this may happen: </vt:lpstr>
      <vt:lpstr>Processing Athletics, Office Depot, and CSEA Computer Lottery Orders</vt:lpstr>
      <vt:lpstr>Q: What is the total dollar amount of Office Depot transactions input on an annual basis? </vt:lpstr>
      <vt:lpstr>PowerPoint Presentation</vt:lpstr>
      <vt:lpstr>PowerPoint Presentation</vt:lpstr>
      <vt:lpstr>PowerPoint Presentation</vt:lpstr>
      <vt:lpstr>Processing Reimbursement and Membership Orders </vt:lpstr>
      <vt:lpstr>Q: How many requisitions does Purchasing process on an annual basis? </vt:lpstr>
      <vt:lpstr>PowerPoint Presentation</vt:lpstr>
      <vt:lpstr>PowerPoint Presentation</vt:lpstr>
      <vt:lpstr>Copier Standardization - Xerox</vt:lpstr>
      <vt:lpstr>Workday Update </vt:lpstr>
      <vt:lpstr>Cool and Exciting List of Improvements  </vt:lpstr>
      <vt:lpstr>PowerPoint Presentation</vt:lpstr>
      <vt:lpstr>Purchasing &amp; Contracts— This is who we are:</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Bertolucci</dc:creator>
  <cp:lastModifiedBy>Linda Bertolucci</cp:lastModifiedBy>
  <cp:revision>90</cp:revision>
  <dcterms:created xsi:type="dcterms:W3CDTF">2015-03-12T20:50:40Z</dcterms:created>
  <dcterms:modified xsi:type="dcterms:W3CDTF">2020-04-16T21:01:41Z</dcterms:modified>
</cp:coreProperties>
</file>